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94" r:id="rId1"/>
  </p:sldMasterIdLst>
  <p:notesMasterIdLst>
    <p:notesMasterId r:id="rId17"/>
  </p:notesMasterIdLst>
  <p:sldIdLst>
    <p:sldId id="290" r:id="rId2"/>
    <p:sldId id="285" r:id="rId3"/>
    <p:sldId id="324" r:id="rId4"/>
    <p:sldId id="291" r:id="rId5"/>
    <p:sldId id="292" r:id="rId6"/>
    <p:sldId id="293" r:id="rId7"/>
    <p:sldId id="294" r:id="rId8"/>
    <p:sldId id="336" r:id="rId9"/>
    <p:sldId id="338" r:id="rId10"/>
    <p:sldId id="337" r:id="rId11"/>
    <p:sldId id="295" r:id="rId12"/>
    <p:sldId id="339" r:id="rId13"/>
    <p:sldId id="296" r:id="rId14"/>
    <p:sldId id="297" r:id="rId15"/>
    <p:sldId id="33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228"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71F459-99EA-4866-933C-4A68102C99CB}" type="datetimeFigureOut">
              <a:rPr lang="en-US"/>
              <a:t>11/25/2021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36BE08-7E0F-4728-9CA0-380746F5A040}" type="slidenum">
              <a:rPr lang="en-US"/>
              <a:t>‹#›</a:t>
            </a:fld>
            <a:endParaRPr lang="en-US"/>
          </a:p>
        </p:txBody>
      </p:sp>
    </p:spTree>
    <p:extLst>
      <p:ext uri="{BB962C8B-B14F-4D97-AF65-F5344CB8AC3E}">
        <p14:creationId xmlns:p14="http://schemas.microsoft.com/office/powerpoint/2010/main" val="213028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fld id="{3036BE08-7E0F-4728-9CA0-380746F5A040}"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303114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fld id="{3036BE08-7E0F-4728-9CA0-380746F5A040}"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8698043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2145850"/>
            <a:ext cx="10058400" cy="2179261"/>
          </a:xfrm>
        </p:spPr>
        <p:txBody>
          <a:bodyPr anchor="b">
            <a:normAutofit/>
          </a:bodyPr>
          <a:lstStyle>
            <a:lvl1pPr algn="r">
              <a:lnSpc>
                <a:spcPct val="85000"/>
              </a:lnSpc>
              <a:defRPr sz="8000" spc="-50" baseline="0">
                <a:solidFill>
                  <a:schemeClr val="bg2">
                    <a:lumMod val="50000"/>
                  </a:schemeClr>
                </a:solidFill>
              </a:defRPr>
            </a:lvl1pPr>
          </a:lstStyle>
          <a:p>
            <a:r>
              <a:rPr lang="en-US" dirty="0"/>
              <a:t>Click to edit Master title style</a:t>
            </a:r>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r">
              <a:buNone/>
              <a:defRPr sz="2400" cap="all" spc="200" baseline="0">
                <a:solidFill>
                  <a:schemeClr val="tx2"/>
                </a:solidFill>
                <a:latin typeface="Arial" panose="020B0604020202020204" pitchFamily="34" charset="0"/>
                <a:cs typeface="Arial" panose="020B0604020202020204" pitchFamily="34" charset="0"/>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p:txBody>
          <a:bodyPr/>
          <a:lstStyle/>
          <a:p>
            <a:fld id="{1861F26F-6B3A-4C68-B952-3BD271124EB6}" type="datetime1">
              <a:rPr lang="en-US" smtClean="0"/>
              <a:t>11/25/2021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1510" y="136645"/>
            <a:ext cx="855770" cy="855770"/>
          </a:xfrm>
          <a:prstGeom prst="rect">
            <a:avLst/>
          </a:prstGeom>
        </p:spPr>
      </p:pic>
      <p:pic>
        <p:nvPicPr>
          <p:cNvPr id="15" name="Picture 14">
            <a:extLst>
              <a:ext uri="{FF2B5EF4-FFF2-40B4-BE49-F238E27FC236}">
                <a16:creationId xmlns:a16="http://schemas.microsoft.com/office/drawing/2014/main" id="{89E18B75-8DA0-49CE-94B6-544D371CC3F1}"/>
              </a:ext>
            </a:extLst>
          </p:cNvPr>
          <p:cNvPicPr>
            <a:picLocks noChangeAspect="1"/>
          </p:cNvPicPr>
          <p:nvPr userDrawn="1"/>
        </p:nvPicPr>
        <p:blipFill>
          <a:blip r:embed="rId3"/>
          <a:stretch>
            <a:fillRect/>
          </a:stretch>
        </p:blipFill>
        <p:spPr>
          <a:xfrm>
            <a:off x="2524394" y="318337"/>
            <a:ext cx="7242048" cy="977555"/>
          </a:xfrm>
          <a:prstGeom prst="rect">
            <a:avLst/>
          </a:prstGeom>
        </p:spPr>
      </p:pic>
    </p:spTree>
    <p:extLst>
      <p:ext uri="{BB962C8B-B14F-4D97-AF65-F5344CB8AC3E}">
        <p14:creationId xmlns:p14="http://schemas.microsoft.com/office/powerpoint/2010/main" val="1432520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lIns="45720" tIns="0" rIns="45720" bIns="0"/>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1068C6-F532-4560-B0BF-89BEF2D2BF3C}" type="datetime1">
              <a:rPr lang="en-US" smtClean="0"/>
              <a:t>11/25/2021</a:t>
            </a:fld>
            <a:endParaRPr lang="en-US" dirty="0"/>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54370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8F13D73E-0D07-45B9-BEF4-DC52CB1158A7}" type="datetime1">
              <a:rPr lang="en-US" smtClean="0"/>
              <a:t>11/25/2021</a:t>
            </a:fld>
            <a:endParaRPr lang="en-US" dirty="0"/>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06670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r">
              <a:defRPr/>
            </a:lvl1pPr>
          </a:lstStyle>
          <a:p>
            <a:r>
              <a:rPr lang="en-US" dirty="0"/>
              <a:t>Click to edit Master title style</a:t>
            </a:r>
          </a:p>
        </p:txBody>
      </p:sp>
      <p:sp>
        <p:nvSpPr>
          <p:cNvPr id="3" name="Content Placeholder 2"/>
          <p:cNvSpPr>
            <a:spLocks noGrp="1"/>
          </p:cNvSpPr>
          <p:nvPr>
            <p:ph idx="1"/>
          </p:nvPr>
        </p:nvSpPr>
        <p:spPr/>
        <p:txBody>
          <a:bodyPr/>
          <a:lstStyle>
            <a:lvl1pPr marL="0" indent="0" algn="r" rtl="1">
              <a:buNone/>
              <a:defRPr/>
            </a:lvl1pPr>
            <a:lvl2pPr algn="r" rtl="1">
              <a:defRPr/>
            </a:lvl2pPr>
            <a:lvl3pPr algn="r" rtl="1">
              <a:defRPr/>
            </a:lvl3pPr>
            <a:lvl4pPr algn="r" rtl="1">
              <a:defRPr/>
            </a:lvl4pPr>
            <a:lvl5pPr algn="r" rtl="1">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lgn="r">
              <a:defRPr/>
            </a:lvl1pPr>
          </a:lstStyle>
          <a:p>
            <a:fld id="{D2E8111A-40BE-4C1A-9F4D-E8F1F18710CF}" type="datetime1">
              <a:rPr lang="en-US" smtClean="0"/>
              <a:pPr/>
              <a:t>11/25/2021</a:t>
            </a:fld>
            <a:endParaRPr lang="en-US" dirty="0"/>
          </a:p>
        </p:txBody>
      </p:sp>
      <p:sp>
        <p:nvSpPr>
          <p:cNvPr id="5" name="Footer Placeholder 4"/>
          <p:cNvSpPr>
            <a:spLocks noGrp="1"/>
          </p:cNvSpPr>
          <p:nvPr>
            <p:ph type="ftr" sz="quarter" idx="11"/>
          </p:nvPr>
        </p:nvSpPr>
        <p:spPr/>
        <p:txBody>
          <a:bodyPr/>
          <a:lstStyle>
            <a:lvl1pPr algn="r">
              <a:defRPr/>
            </a:lvl1pPr>
          </a:lstStyle>
          <a:p>
            <a:endParaRPr lang="en-US" dirty="0"/>
          </a:p>
        </p:txBody>
      </p:sp>
      <p:sp>
        <p:nvSpPr>
          <p:cNvPr id="6" name="Slide Number Placeholder 5"/>
          <p:cNvSpPr>
            <a:spLocks noGrp="1"/>
          </p:cNvSpPr>
          <p:nvPr>
            <p:ph type="sldNum" sz="quarter" idx="12"/>
          </p:nvPr>
        </p:nvSpPr>
        <p:spPr/>
        <p:txBody>
          <a:bodyPr/>
          <a:lstStyle>
            <a:lvl1pPr algn="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97504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2139580"/>
            <a:ext cx="10058400" cy="2185532"/>
          </a:xfrm>
        </p:spPr>
        <p:txBody>
          <a:bodyPr anchor="b" anchorCtr="0">
            <a:normAutofit/>
          </a:bodyPr>
          <a:lstStyle>
            <a:lvl1pPr>
              <a:lnSpc>
                <a:spcPct val="85000"/>
              </a:lnSpc>
              <a:defRPr sz="8000" b="0">
                <a:solidFill>
                  <a:schemeClr val="bg2">
                    <a:lumMod val="50000"/>
                  </a:schemeClr>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Arial" panose="020B06040202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5722FBB6-8FD8-4BC7-9111-16C81E91A8BB}" type="datetime1">
              <a:rPr lang="en-US" smtClean="0"/>
              <a:t>11/25/2021</a:t>
            </a:fld>
            <a:endParaRPr lang="en-US" dirty="0"/>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1510" y="184052"/>
            <a:ext cx="855770" cy="855770"/>
          </a:xfrm>
          <a:prstGeom prst="rect">
            <a:avLst/>
          </a:prstGeom>
        </p:spPr>
      </p:pic>
      <p:pic>
        <p:nvPicPr>
          <p:cNvPr id="12" name="Picture 11">
            <a:extLst>
              <a:ext uri="{FF2B5EF4-FFF2-40B4-BE49-F238E27FC236}">
                <a16:creationId xmlns:a16="http://schemas.microsoft.com/office/drawing/2014/main" id="{2C7F8362-00F7-4EB2-8A95-6EE590D76287}"/>
              </a:ext>
            </a:extLst>
          </p:cNvPr>
          <p:cNvPicPr>
            <a:picLocks noChangeAspect="1"/>
          </p:cNvPicPr>
          <p:nvPr userDrawn="1"/>
        </p:nvPicPr>
        <p:blipFill>
          <a:blip r:embed="rId3"/>
          <a:stretch>
            <a:fillRect/>
          </a:stretch>
        </p:blipFill>
        <p:spPr>
          <a:xfrm>
            <a:off x="2524394" y="318337"/>
            <a:ext cx="7242048" cy="977555"/>
          </a:xfrm>
          <a:prstGeom prst="rect">
            <a:avLst/>
          </a:prstGeom>
        </p:spPr>
      </p:pic>
    </p:spTree>
    <p:extLst>
      <p:ext uri="{BB962C8B-B14F-4D97-AF65-F5344CB8AC3E}">
        <p14:creationId xmlns:p14="http://schemas.microsoft.com/office/powerpoint/2010/main" val="4208892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sz="half" idx="1"/>
          </p:nvPr>
        </p:nvSpPr>
        <p:spPr>
          <a:xfrm>
            <a:off x="1097279" y="1845734"/>
            <a:ext cx="4937760" cy="402336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1845735"/>
            <a:ext cx="4937760" cy="402336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7384D0A1-6F2F-438F-A581-53E4FE270E45}" type="datetime1">
              <a:rPr lang="en-US" smtClean="0"/>
              <a:t>11/25/2021</a:t>
            </a:fld>
            <a:endParaRPr lang="en-US" dirty="0"/>
          </a:p>
        </p:txBody>
      </p:sp>
      <p:sp>
        <p:nvSpPr>
          <p:cNvPr id="6" name="Footer Placeholder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dirty="0"/>
          </a:p>
        </p:txBody>
      </p:sp>
      <p:sp>
        <p:nvSpPr>
          <p:cNvPr id="7" name="Slide Number Placehold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656607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097280" y="2582334"/>
            <a:ext cx="4937760" cy="337820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217920" y="2582334"/>
            <a:ext cx="4937760" cy="337820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7E40C0-0DDC-4C34-91E0-740041BE2519}" type="datetime1">
              <a:rPr lang="en-US" smtClean="0"/>
              <a:t>11/25/2021</a:t>
            </a:fld>
            <a:endParaRPr lang="en-US" dirty="0"/>
          </a:p>
        </p:txBody>
      </p:sp>
      <p:sp>
        <p:nvSpPr>
          <p:cNvPr id="8" name="Footer Placeholder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dirty="0"/>
          </a:p>
        </p:txBody>
      </p:sp>
      <p:sp>
        <p:nvSpPr>
          <p:cNvPr id="9" name="Slide Number Placehold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99733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B430971C-5A1A-4DC2-B984-52E45C452E2E}" type="datetime1">
              <a:rPr lang="en-US" smtClean="0"/>
              <a:t>11/25/2021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01561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869D76F-5439-4CB8-A8A1-8868BCEDE638}" type="datetime1">
              <a:rPr lang="en-US" smtClean="0"/>
              <a:t>11/25/2021</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18054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4800600" y="731520"/>
            <a:ext cx="6492240" cy="525780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atin typeface="Arial" panose="020B0604020202020204" pitchFamily="34" charset="0"/>
                <a:cs typeface="Arial" panose="020B0604020202020204" pitchFamily="34" charset="0"/>
              </a:defRPr>
            </a:lvl1pPr>
          </a:lstStyle>
          <a:p>
            <a:fld id="{2E3B14F0-5AC8-457E-B61A-E8114289170B}" type="datetime1">
              <a:rPr lang="en-US" smtClean="0"/>
              <a:t>11/25/2021</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latin typeface="Arial" panose="020B0604020202020204" pitchFamily="34" charset="0"/>
                <a:cs typeface="Arial" panose="020B0604020202020204" pitchFamily="34" charset="0"/>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latin typeface="Arial" panose="020B0604020202020204" pitchFamily="34" charset="0"/>
                <a:cs typeface="Arial" panose="020B0604020202020204" pitchFamily="34" charset="0"/>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2492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Date Placeholder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79E50B3-DDF6-4946-9C3E-EB575A0CFEF8}" type="datetime1">
              <a:rPr lang="en-US" smtClean="0"/>
              <a:t>11/25/2021</a:t>
            </a:fld>
            <a:endParaRPr lang="en-US" dirty="0"/>
          </a:p>
        </p:txBody>
      </p:sp>
      <p:sp>
        <p:nvSpPr>
          <p:cNvPr id="6" name="Footer Placeholder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dirty="0"/>
          </a:p>
        </p:txBody>
      </p:sp>
      <p:sp>
        <p:nvSpPr>
          <p:cNvPr id="7" name="Slide Number Placehold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67E5644-1E61-4311-A31E-84CB9C7AA8A9}" type="slidenum">
              <a:rPr lang="en-US" smtClean="0"/>
              <a:pPr/>
              <a:t>‹#›</a:t>
            </a:fld>
            <a:endParaRPr lang="en-US" dirty="0"/>
          </a:p>
        </p:txBody>
      </p:sp>
    </p:spTree>
    <p:extLst>
      <p:ext uri="{BB962C8B-B14F-4D97-AF65-F5344CB8AC3E}">
        <p14:creationId xmlns:p14="http://schemas.microsoft.com/office/powerpoint/2010/main" val="4026164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B5EBC231-3CA2-4FF8-8F43-5C133E46E4EB}" type="datetime1">
              <a:rPr lang="en-US" smtClean="0"/>
              <a:t>11/25/2021</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rtl="1">
              <a:defRPr sz="1050">
                <a:solidFill>
                  <a:srgbClr val="FFFFFF"/>
                </a:solidFill>
                <a:latin typeface="Arial" panose="020B0604020202020204" pitchFamily="34" charset="0"/>
                <a:cs typeface="Arial" panose="020B0604020202020204" pitchFamily="34" charset="0"/>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45258" y="133351"/>
            <a:ext cx="855770" cy="855770"/>
          </a:xfrm>
          <a:prstGeom prst="rect">
            <a:avLst/>
          </a:prstGeom>
        </p:spPr>
      </p:pic>
      <p:pic>
        <p:nvPicPr>
          <p:cNvPr id="12" name="Picture 11">
            <a:extLst>
              <a:ext uri="{FF2B5EF4-FFF2-40B4-BE49-F238E27FC236}">
                <a16:creationId xmlns:a16="http://schemas.microsoft.com/office/drawing/2014/main" id="{8F7FD20E-9431-4ECB-9397-17CACBEBA6BA}"/>
              </a:ext>
            </a:extLst>
          </p:cNvPr>
          <p:cNvPicPr>
            <a:picLocks noChangeAspect="1"/>
          </p:cNvPicPr>
          <p:nvPr userDrawn="1"/>
        </p:nvPicPr>
        <p:blipFill>
          <a:blip r:embed="rId14"/>
          <a:stretch>
            <a:fillRect/>
          </a:stretch>
        </p:blipFill>
        <p:spPr>
          <a:xfrm>
            <a:off x="10970721" y="33090"/>
            <a:ext cx="1153655" cy="865241"/>
          </a:xfrm>
          <a:prstGeom prst="rect">
            <a:avLst/>
          </a:prstGeom>
        </p:spPr>
      </p:pic>
    </p:spTree>
    <p:extLst>
      <p:ext uri="{BB962C8B-B14F-4D97-AF65-F5344CB8AC3E}">
        <p14:creationId xmlns:p14="http://schemas.microsoft.com/office/powerpoint/2010/main" val="398394536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lvl1pPr algn="r" defTabSz="914400" rtl="1" eaLnBrk="1" latinLnBrk="0" hangingPunct="1">
        <a:lnSpc>
          <a:spcPct val="85000"/>
        </a:lnSpc>
        <a:spcBef>
          <a:spcPct val="0"/>
        </a:spcBef>
        <a:buNone/>
        <a:defRPr sz="4800" kern="1200" spc="-50" baseline="0">
          <a:solidFill>
            <a:schemeClr val="bg2">
              <a:lumMod val="50000"/>
            </a:schemeClr>
          </a:solidFill>
          <a:latin typeface="Arial" panose="020B0604020202020204" pitchFamily="34" charset="0"/>
          <a:ea typeface="+mj-ea"/>
          <a:cs typeface="Arial" panose="020B0604020202020204" pitchFamily="34" charset="0"/>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BH" sz="4400" dirty="0"/>
              <a:t>الوضع الحالي لأنظمة الملكية الفكرية في البحرين</a:t>
            </a:r>
            <a:endParaRPr lang="en-US" sz="4400" dirty="0"/>
          </a:p>
        </p:txBody>
      </p:sp>
      <p:sp>
        <p:nvSpPr>
          <p:cNvPr id="3" name="Subtitle 2"/>
          <p:cNvSpPr>
            <a:spLocks noGrp="1"/>
          </p:cNvSpPr>
          <p:nvPr>
            <p:ph type="subTitle" idx="1"/>
          </p:nvPr>
        </p:nvSpPr>
        <p:spPr/>
        <p:txBody>
          <a:bodyPr/>
          <a:lstStyle/>
          <a:p>
            <a:r>
              <a:rPr lang="ar-BH" dirty="0"/>
              <a:t>زهراء محمد النصر</a:t>
            </a:r>
          </a:p>
          <a:p>
            <a:r>
              <a:rPr lang="ar-BH" dirty="0"/>
              <a:t>محلل نظم معلومات</a:t>
            </a:r>
            <a:endParaRPr lang="en-US" dirty="0"/>
          </a:p>
        </p:txBody>
      </p:sp>
    </p:spTree>
    <p:extLst>
      <p:ext uri="{BB962C8B-B14F-4D97-AF65-F5344CB8AC3E}">
        <p14:creationId xmlns:p14="http://schemas.microsoft.com/office/powerpoint/2010/main" val="2058843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70C19-948B-4E5E-8A5C-6494931384BA}"/>
              </a:ext>
            </a:extLst>
          </p:cNvPr>
          <p:cNvSpPr>
            <a:spLocks noGrp="1"/>
          </p:cNvSpPr>
          <p:nvPr>
            <p:ph type="title"/>
          </p:nvPr>
        </p:nvSpPr>
        <p:spPr/>
        <p:txBody>
          <a:bodyPr>
            <a:normAutofit/>
          </a:bodyPr>
          <a:lstStyle/>
          <a:p>
            <a:r>
              <a:rPr lang="ar-BH" sz="2800" dirty="0"/>
              <a:t>الخدمات الإلكترونية المقدمة عبر الإنترنت</a:t>
            </a:r>
          </a:p>
        </p:txBody>
      </p:sp>
      <p:sp>
        <p:nvSpPr>
          <p:cNvPr id="3" name="Content Placeholder 2">
            <a:extLst>
              <a:ext uri="{FF2B5EF4-FFF2-40B4-BE49-F238E27FC236}">
                <a16:creationId xmlns:a16="http://schemas.microsoft.com/office/drawing/2014/main" id="{292434A7-E4DC-4FEC-A036-36B04964D388}"/>
              </a:ext>
            </a:extLst>
          </p:cNvPr>
          <p:cNvSpPr>
            <a:spLocks noGrp="1"/>
          </p:cNvSpPr>
          <p:nvPr>
            <p:ph idx="1"/>
          </p:nvPr>
        </p:nvSpPr>
        <p:spPr/>
        <p:txBody>
          <a:bodyPr>
            <a:normAutofit/>
          </a:bodyPr>
          <a:lstStyle/>
          <a:p>
            <a:pPr marL="285750" indent="-285750">
              <a:buFont typeface="Arial" panose="020B0604020202020204" pitchFamily="34" charset="0"/>
              <a:buChar char="•"/>
            </a:pPr>
            <a:r>
              <a:rPr lang="ar-BH" sz="2400" dirty="0"/>
              <a:t>خدمات التصاميم و النماذج الصناعية الموجودة على البوابة الإلكترونية:</a:t>
            </a:r>
          </a:p>
          <a:p>
            <a:pPr marL="342900" indent="-342900">
              <a:buFont typeface="+mj-lt"/>
              <a:buAutoNum type="arabicPeriod"/>
            </a:pPr>
            <a:r>
              <a:rPr lang="ar-BH" sz="2400" dirty="0"/>
              <a:t>إضافة استبيان لتبيان رضا العملاء بعد تقديم الطلبات.</a:t>
            </a:r>
          </a:p>
          <a:p>
            <a:pPr marL="342900" indent="-342900">
              <a:buFont typeface="+mj-lt"/>
              <a:buAutoNum type="arabicPeriod"/>
            </a:pPr>
            <a:r>
              <a:rPr lang="ar-BH" sz="2400" dirty="0"/>
              <a:t>إضافة خاصية وصف </a:t>
            </a:r>
            <a:r>
              <a:rPr lang="ar-BH" sz="2400" dirty="0" err="1"/>
              <a:t>لوكارنو</a:t>
            </a:r>
            <a:r>
              <a:rPr lang="ar-BH" sz="2400" dirty="0"/>
              <a:t> في نظام </a:t>
            </a:r>
            <a:r>
              <a:rPr lang="ar-BH" sz="2400" dirty="0" err="1"/>
              <a:t>آيباس</a:t>
            </a:r>
            <a:r>
              <a:rPr lang="ar-BH" sz="2400" dirty="0"/>
              <a:t>.</a:t>
            </a:r>
          </a:p>
          <a:p>
            <a:pPr marL="342900" indent="-342900">
              <a:buFont typeface="+mj-lt"/>
              <a:buAutoNum type="arabicPeriod"/>
            </a:pPr>
            <a:r>
              <a:rPr lang="ar-BH" sz="2400" dirty="0"/>
              <a:t>إضافة خدمة طلب تغيير الوكيل أو بياناته لرسم أو نموذج صناعي.</a:t>
            </a:r>
          </a:p>
          <a:p>
            <a:pPr marL="342900" indent="-342900">
              <a:buFont typeface="+mj-lt"/>
              <a:buAutoNum type="arabicPeriod"/>
            </a:pPr>
            <a:r>
              <a:rPr lang="ar-BH" sz="2400" dirty="0"/>
              <a:t>إضافة ميزة ضبط استكمال المستندات للوكلاء و الأفراد في نظام التصاميم والنماذج الصناعية.</a:t>
            </a:r>
            <a:endParaRPr lang="en-US" sz="2400" dirty="0"/>
          </a:p>
          <a:p>
            <a:pPr marL="342900" indent="-342900">
              <a:buFont typeface="+mj-lt"/>
              <a:buAutoNum type="arabicPeriod"/>
            </a:pPr>
            <a:endParaRPr lang="ar-BH" sz="1400" b="1" dirty="0"/>
          </a:p>
          <a:p>
            <a:pPr marL="342900" indent="-342900">
              <a:buFont typeface="+mj-lt"/>
              <a:buAutoNum type="arabicPeriod"/>
            </a:pPr>
            <a:endParaRPr lang="ar-BH" sz="1400" dirty="0"/>
          </a:p>
        </p:txBody>
      </p:sp>
      <p:sp>
        <p:nvSpPr>
          <p:cNvPr id="4" name="Slide Number Placeholder 3">
            <a:extLst>
              <a:ext uri="{FF2B5EF4-FFF2-40B4-BE49-F238E27FC236}">
                <a16:creationId xmlns:a16="http://schemas.microsoft.com/office/drawing/2014/main" id="{E6ED5A4E-6BFC-415C-94F4-474D85959681}"/>
              </a:ext>
            </a:extLst>
          </p:cNvPr>
          <p:cNvSpPr>
            <a:spLocks noGrp="1"/>
          </p:cNvSpPr>
          <p:nvPr>
            <p:ph type="sldNum" sz="quarter" idx="12"/>
          </p:nvPr>
        </p:nvSpPr>
        <p:spPr/>
        <p:txBody>
          <a:bodyPr/>
          <a:lstStyle/>
          <a:p>
            <a:fld id="{4FAB73BC-B049-4115-A692-8D63A059BFB8}" type="slidenum">
              <a:rPr lang="en-US" smtClean="0"/>
              <a:pPr/>
              <a:t>10</a:t>
            </a:fld>
            <a:endParaRPr lang="en-US" dirty="0"/>
          </a:p>
        </p:txBody>
      </p:sp>
    </p:spTree>
    <p:extLst>
      <p:ext uri="{BB962C8B-B14F-4D97-AF65-F5344CB8AC3E}">
        <p14:creationId xmlns:p14="http://schemas.microsoft.com/office/powerpoint/2010/main" val="240629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C644B-B774-4164-8906-2F9A4FD8D96B}"/>
              </a:ext>
            </a:extLst>
          </p:cNvPr>
          <p:cNvSpPr>
            <a:spLocks noGrp="1"/>
          </p:cNvSpPr>
          <p:nvPr>
            <p:ph type="title"/>
          </p:nvPr>
        </p:nvSpPr>
        <p:spPr/>
        <p:txBody>
          <a:bodyPr>
            <a:normAutofit/>
          </a:bodyPr>
          <a:lstStyle/>
          <a:p>
            <a:r>
              <a:rPr lang="ar-BH" sz="2000" dirty="0"/>
              <a:t>تقديم العلامات التجارية من قبل الوكلاء و الأفراد من خلال البوابة الإلكترونية المربوطة مع نظام </a:t>
            </a:r>
            <a:r>
              <a:rPr lang="ar-BH" sz="2000" dirty="0" err="1"/>
              <a:t>الآيباس</a:t>
            </a:r>
            <a:endParaRPr lang="ar-BH" sz="2000" dirty="0"/>
          </a:p>
        </p:txBody>
      </p:sp>
      <p:sp>
        <p:nvSpPr>
          <p:cNvPr id="4" name="Slide Number Placeholder 3">
            <a:extLst>
              <a:ext uri="{FF2B5EF4-FFF2-40B4-BE49-F238E27FC236}">
                <a16:creationId xmlns:a16="http://schemas.microsoft.com/office/drawing/2014/main" id="{8E9621F7-D5BB-4A53-9955-DF6FE970CC92}"/>
              </a:ext>
            </a:extLst>
          </p:cNvPr>
          <p:cNvSpPr>
            <a:spLocks noGrp="1"/>
          </p:cNvSpPr>
          <p:nvPr>
            <p:ph type="sldNum" sz="quarter" idx="12"/>
          </p:nvPr>
        </p:nvSpPr>
        <p:spPr/>
        <p:txBody>
          <a:bodyPr/>
          <a:lstStyle/>
          <a:p>
            <a:fld id="{4FAB73BC-B049-4115-A692-8D63A059BFB8}" type="slidenum">
              <a:rPr lang="en-US" smtClean="0"/>
              <a:pPr/>
              <a:t>11</a:t>
            </a:fld>
            <a:endParaRPr lang="en-US" dirty="0"/>
          </a:p>
        </p:txBody>
      </p:sp>
      <p:pic>
        <p:nvPicPr>
          <p:cNvPr id="5" name="Picture 4">
            <a:extLst>
              <a:ext uri="{FF2B5EF4-FFF2-40B4-BE49-F238E27FC236}">
                <a16:creationId xmlns:a16="http://schemas.microsoft.com/office/drawing/2014/main" id="{005D6E42-34F9-471A-9981-479024457B1A}"/>
              </a:ext>
            </a:extLst>
          </p:cNvPr>
          <p:cNvPicPr>
            <a:picLocks noChangeAspect="1"/>
          </p:cNvPicPr>
          <p:nvPr/>
        </p:nvPicPr>
        <p:blipFill>
          <a:blip r:embed="rId2"/>
          <a:stretch>
            <a:fillRect/>
          </a:stretch>
        </p:blipFill>
        <p:spPr>
          <a:xfrm>
            <a:off x="2449286" y="1945366"/>
            <a:ext cx="6672942" cy="42983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54698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C644B-B774-4164-8906-2F9A4FD8D96B}"/>
              </a:ext>
            </a:extLst>
          </p:cNvPr>
          <p:cNvSpPr>
            <a:spLocks noGrp="1"/>
          </p:cNvSpPr>
          <p:nvPr>
            <p:ph type="title"/>
          </p:nvPr>
        </p:nvSpPr>
        <p:spPr/>
        <p:txBody>
          <a:bodyPr>
            <a:normAutofit/>
          </a:bodyPr>
          <a:lstStyle/>
          <a:p>
            <a:r>
              <a:rPr lang="ar-BH" sz="2000" dirty="0"/>
              <a:t>خدمات للتظلم و الاعتراض و الشكاوى في البوابة الإلكترونية</a:t>
            </a:r>
          </a:p>
        </p:txBody>
      </p:sp>
      <p:sp>
        <p:nvSpPr>
          <p:cNvPr id="4" name="Slide Number Placeholder 3">
            <a:extLst>
              <a:ext uri="{FF2B5EF4-FFF2-40B4-BE49-F238E27FC236}">
                <a16:creationId xmlns:a16="http://schemas.microsoft.com/office/drawing/2014/main" id="{8E9621F7-D5BB-4A53-9955-DF6FE970CC92}"/>
              </a:ext>
            </a:extLst>
          </p:cNvPr>
          <p:cNvSpPr>
            <a:spLocks noGrp="1"/>
          </p:cNvSpPr>
          <p:nvPr>
            <p:ph type="sldNum" sz="quarter" idx="12"/>
          </p:nvPr>
        </p:nvSpPr>
        <p:spPr/>
        <p:txBody>
          <a:bodyPr/>
          <a:lstStyle/>
          <a:p>
            <a:fld id="{4FAB73BC-B049-4115-A692-8D63A059BFB8}" type="slidenum">
              <a:rPr lang="en-US" smtClean="0"/>
              <a:pPr/>
              <a:t>12</a:t>
            </a:fld>
            <a:endParaRPr lang="en-US" dirty="0"/>
          </a:p>
        </p:txBody>
      </p:sp>
      <p:pic>
        <p:nvPicPr>
          <p:cNvPr id="3" name="Picture 2">
            <a:extLst>
              <a:ext uri="{FF2B5EF4-FFF2-40B4-BE49-F238E27FC236}">
                <a16:creationId xmlns:a16="http://schemas.microsoft.com/office/drawing/2014/main" id="{8D8D75BA-1C72-47F8-992B-7D7DD4755CE0}"/>
              </a:ext>
            </a:extLst>
          </p:cNvPr>
          <p:cNvPicPr>
            <a:picLocks noChangeAspect="1"/>
          </p:cNvPicPr>
          <p:nvPr/>
        </p:nvPicPr>
        <p:blipFill rotWithShape="1">
          <a:blip r:embed="rId2"/>
          <a:srcRect l="57651" t="9697" r="7803" b="41653"/>
          <a:stretch/>
        </p:blipFill>
        <p:spPr>
          <a:xfrm>
            <a:off x="2290619" y="1976581"/>
            <a:ext cx="8017164" cy="35282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39703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C644B-B774-4164-8906-2F9A4FD8D96B}"/>
              </a:ext>
            </a:extLst>
          </p:cNvPr>
          <p:cNvSpPr>
            <a:spLocks noGrp="1"/>
          </p:cNvSpPr>
          <p:nvPr>
            <p:ph type="title"/>
          </p:nvPr>
        </p:nvSpPr>
        <p:spPr/>
        <p:txBody>
          <a:bodyPr>
            <a:normAutofit/>
          </a:bodyPr>
          <a:lstStyle/>
          <a:p>
            <a:r>
              <a:rPr lang="ar-BH" sz="2000" dirty="0"/>
              <a:t>تقديم التصاميم الصناعية من قبل الوكلاء و الأفراد من خلال البوابة الإلكترونية المربوطة مع نظام </a:t>
            </a:r>
            <a:r>
              <a:rPr lang="ar-BH" sz="2000" dirty="0" err="1"/>
              <a:t>الآيباس</a:t>
            </a:r>
            <a:endParaRPr lang="ar-BH" dirty="0"/>
          </a:p>
        </p:txBody>
      </p:sp>
      <p:sp>
        <p:nvSpPr>
          <p:cNvPr id="4" name="Slide Number Placeholder 3">
            <a:extLst>
              <a:ext uri="{FF2B5EF4-FFF2-40B4-BE49-F238E27FC236}">
                <a16:creationId xmlns:a16="http://schemas.microsoft.com/office/drawing/2014/main" id="{8E9621F7-D5BB-4A53-9955-DF6FE970CC92}"/>
              </a:ext>
            </a:extLst>
          </p:cNvPr>
          <p:cNvSpPr>
            <a:spLocks noGrp="1"/>
          </p:cNvSpPr>
          <p:nvPr>
            <p:ph type="sldNum" sz="quarter" idx="12"/>
          </p:nvPr>
        </p:nvSpPr>
        <p:spPr/>
        <p:txBody>
          <a:bodyPr/>
          <a:lstStyle/>
          <a:p>
            <a:fld id="{4FAB73BC-B049-4115-A692-8D63A059BFB8}" type="slidenum">
              <a:rPr lang="en-US" smtClean="0"/>
              <a:pPr/>
              <a:t>13</a:t>
            </a:fld>
            <a:endParaRPr lang="en-US" dirty="0"/>
          </a:p>
        </p:txBody>
      </p:sp>
      <p:pic>
        <p:nvPicPr>
          <p:cNvPr id="5" name="Picture 4">
            <a:extLst>
              <a:ext uri="{FF2B5EF4-FFF2-40B4-BE49-F238E27FC236}">
                <a16:creationId xmlns:a16="http://schemas.microsoft.com/office/drawing/2014/main" id="{AF7BDEEB-C7D9-45EB-8D49-EFCDAA850DC1}"/>
              </a:ext>
            </a:extLst>
          </p:cNvPr>
          <p:cNvPicPr>
            <a:picLocks noChangeAspect="1"/>
          </p:cNvPicPr>
          <p:nvPr/>
        </p:nvPicPr>
        <p:blipFill>
          <a:blip r:embed="rId2"/>
          <a:stretch>
            <a:fillRect/>
          </a:stretch>
        </p:blipFill>
        <p:spPr>
          <a:xfrm>
            <a:off x="2356928" y="1839684"/>
            <a:ext cx="7383811" cy="43823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61656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C644B-B774-4164-8906-2F9A4FD8D96B}"/>
              </a:ext>
            </a:extLst>
          </p:cNvPr>
          <p:cNvSpPr>
            <a:spLocks noGrp="1"/>
          </p:cNvSpPr>
          <p:nvPr>
            <p:ph type="title"/>
          </p:nvPr>
        </p:nvSpPr>
        <p:spPr/>
        <p:txBody>
          <a:bodyPr>
            <a:normAutofit/>
          </a:bodyPr>
          <a:lstStyle/>
          <a:p>
            <a:r>
              <a:rPr lang="ar-BH" sz="2400" dirty="0"/>
              <a:t>إطلاق </a:t>
            </a:r>
            <a:r>
              <a:rPr lang="ar-BH" sz="2400" dirty="0" err="1"/>
              <a:t>الوايبو</a:t>
            </a:r>
            <a:r>
              <a:rPr lang="ar-BH" sz="2400" dirty="0"/>
              <a:t> </a:t>
            </a:r>
            <a:r>
              <a:rPr lang="ar-BH" sz="2400" dirty="0" err="1"/>
              <a:t>ببلش</a:t>
            </a:r>
            <a:r>
              <a:rPr lang="ar-BH" sz="2400" dirty="0"/>
              <a:t> على موقع الوزارة لعرض العلامات التجارية و النماذج الصناعية التي تم تسجيلها</a:t>
            </a:r>
          </a:p>
        </p:txBody>
      </p:sp>
      <p:sp>
        <p:nvSpPr>
          <p:cNvPr id="4" name="Slide Number Placeholder 3">
            <a:extLst>
              <a:ext uri="{FF2B5EF4-FFF2-40B4-BE49-F238E27FC236}">
                <a16:creationId xmlns:a16="http://schemas.microsoft.com/office/drawing/2014/main" id="{8E9621F7-D5BB-4A53-9955-DF6FE970CC92}"/>
              </a:ext>
            </a:extLst>
          </p:cNvPr>
          <p:cNvSpPr>
            <a:spLocks noGrp="1"/>
          </p:cNvSpPr>
          <p:nvPr>
            <p:ph type="sldNum" sz="quarter" idx="12"/>
          </p:nvPr>
        </p:nvSpPr>
        <p:spPr/>
        <p:txBody>
          <a:bodyPr/>
          <a:lstStyle/>
          <a:p>
            <a:fld id="{4FAB73BC-B049-4115-A692-8D63A059BFB8}" type="slidenum">
              <a:rPr lang="en-US" smtClean="0"/>
              <a:pPr/>
              <a:t>14</a:t>
            </a:fld>
            <a:endParaRPr lang="en-US" dirty="0"/>
          </a:p>
        </p:txBody>
      </p:sp>
      <p:pic>
        <p:nvPicPr>
          <p:cNvPr id="5" name="Picture 4">
            <a:extLst>
              <a:ext uri="{FF2B5EF4-FFF2-40B4-BE49-F238E27FC236}">
                <a16:creationId xmlns:a16="http://schemas.microsoft.com/office/drawing/2014/main" id="{0AAA2A8A-C4DE-4245-829D-EDFA16BAD904}"/>
              </a:ext>
            </a:extLst>
          </p:cNvPr>
          <p:cNvPicPr>
            <a:picLocks noChangeAspect="1"/>
          </p:cNvPicPr>
          <p:nvPr/>
        </p:nvPicPr>
        <p:blipFill>
          <a:blip r:embed="rId2"/>
          <a:stretch>
            <a:fillRect/>
          </a:stretch>
        </p:blipFill>
        <p:spPr>
          <a:xfrm>
            <a:off x="2173364" y="1874220"/>
            <a:ext cx="7709545" cy="41316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4520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defRPr/>
            </a:pPr>
            <a:r>
              <a:rPr lang="ar-BH" sz="3200" b="1" dirty="0">
                <a:effectLst>
                  <a:outerShdw blurRad="38100" dist="38100" dir="2700000" algn="tl">
                    <a:srgbClr val="000000">
                      <a:alpha val="43137"/>
                    </a:srgbClr>
                  </a:outerShdw>
                </a:effectLst>
              </a:rPr>
              <a:t>التحديات التي طرأت بعد استخدام البوابة الإلكترونية</a:t>
            </a:r>
            <a:endParaRPr lang="ar-BH" sz="3200" b="1" dirty="0"/>
          </a:p>
        </p:txBody>
      </p:sp>
      <p:sp>
        <p:nvSpPr>
          <p:cNvPr id="4" name="Slide Number Placeholder 3"/>
          <p:cNvSpPr>
            <a:spLocks noGrp="1"/>
          </p:cNvSpPr>
          <p:nvPr>
            <p:ph type="sldNum" sz="quarter" idx="12"/>
          </p:nvPr>
        </p:nvSpPr>
        <p:spPr/>
        <p:txBody>
          <a:bodyPr/>
          <a:lstStyle/>
          <a:p>
            <a:fld id="{ADFCC945-60AD-4292-9F83-9AD6907659F5}" type="slidenum">
              <a:rPr lang="en-US" smtClean="0">
                <a:solidFill>
                  <a:prstClr val="black">
                    <a:tint val="75000"/>
                  </a:prstClr>
                </a:solidFill>
              </a:rPr>
              <a:pPr/>
              <a:t>15</a:t>
            </a:fld>
            <a:endParaRPr lang="en-US">
              <a:solidFill>
                <a:prstClr val="black">
                  <a:tint val="75000"/>
                </a:prstClr>
              </a:solidFill>
            </a:endParaRPr>
          </a:p>
        </p:txBody>
      </p:sp>
      <p:sp>
        <p:nvSpPr>
          <p:cNvPr id="3" name="Content Placeholder 2"/>
          <p:cNvSpPr>
            <a:spLocks noGrp="1"/>
          </p:cNvSpPr>
          <p:nvPr>
            <p:ph idx="1"/>
          </p:nvPr>
        </p:nvSpPr>
        <p:spPr>
          <a:xfrm>
            <a:off x="1981200" y="1754909"/>
            <a:ext cx="8788400" cy="4371254"/>
          </a:xfrm>
        </p:spPr>
        <p:txBody>
          <a:bodyPr>
            <a:noAutofit/>
          </a:bodyPr>
          <a:lstStyle/>
          <a:p>
            <a:endParaRPr lang="ar-BH" sz="1800" b="1" dirty="0">
              <a:solidFill>
                <a:srgbClr val="C00000"/>
              </a:solidFill>
              <a:cs typeface="+mn-cs"/>
            </a:endParaRPr>
          </a:p>
          <a:p>
            <a:r>
              <a:rPr lang="ar-BH" sz="1800" b="1" u="sng" dirty="0">
                <a:solidFill>
                  <a:srgbClr val="C00000"/>
                </a:solidFill>
                <a:cs typeface="+mn-cs"/>
              </a:rPr>
              <a:t>من ناحية الأنظمة:</a:t>
            </a:r>
          </a:p>
          <a:p>
            <a:pPr marL="285750" indent="-285750" algn="r" rtl="1">
              <a:buFont typeface="Arial" panose="020B0604020202020204" pitchFamily="34" charset="0"/>
              <a:buChar char="•"/>
            </a:pPr>
            <a:r>
              <a:rPr lang="ar-BH" sz="1800" b="1" dirty="0">
                <a:cs typeface="+mn-cs"/>
              </a:rPr>
              <a:t>(</a:t>
            </a:r>
            <a:r>
              <a:rPr lang="en-US" sz="1800" b="1" dirty="0">
                <a:cs typeface="+mn-cs"/>
              </a:rPr>
              <a:t>Synchronizations</a:t>
            </a:r>
            <a:r>
              <a:rPr lang="ar-BH" sz="1800" b="1" dirty="0">
                <a:cs typeface="+mn-cs"/>
              </a:rPr>
              <a:t>) أو انتقال المعلومات من نظام </a:t>
            </a:r>
            <a:r>
              <a:rPr lang="ar-BH" sz="1800" b="1" dirty="0" err="1">
                <a:cs typeface="+mn-cs"/>
              </a:rPr>
              <a:t>آيباس</a:t>
            </a:r>
            <a:r>
              <a:rPr lang="ar-BH" sz="1800" b="1" dirty="0">
                <a:cs typeface="+mn-cs"/>
              </a:rPr>
              <a:t> إلى </a:t>
            </a:r>
            <a:r>
              <a:rPr lang="ar-BH" sz="1800" b="1">
                <a:cs typeface="+mn-cs"/>
              </a:rPr>
              <a:t>البوابة الإلكترونية يأخذ </a:t>
            </a:r>
            <a:r>
              <a:rPr lang="ar-BH" sz="1800" b="1" dirty="0">
                <a:cs typeface="+mn-cs"/>
              </a:rPr>
              <a:t>وقتاً.</a:t>
            </a:r>
          </a:p>
          <a:p>
            <a:pPr marL="285750" indent="-285750" algn="r" rtl="1">
              <a:buFont typeface="Arial" panose="020B0604020202020204" pitchFamily="34" charset="0"/>
              <a:buChar char="•"/>
            </a:pPr>
            <a:r>
              <a:rPr lang="ar-BH" sz="1800" b="1" dirty="0">
                <a:cs typeface="+mn-cs"/>
              </a:rPr>
              <a:t>انقطاع الخدمة من الأمازون(نادراً) مما يسبب مشكلة للعميل الذي يقدم طلب في البوابة الإلكترونية و خصوصاً بعد الدفع.</a:t>
            </a:r>
          </a:p>
          <a:p>
            <a:pPr marL="285750" indent="-285750">
              <a:buFont typeface="Arial" panose="020B0604020202020204" pitchFamily="34" charset="0"/>
              <a:buChar char="•"/>
            </a:pPr>
            <a:endParaRPr lang="ar-BH" sz="1800" b="1" u="sng" dirty="0">
              <a:solidFill>
                <a:srgbClr val="C00000"/>
              </a:solidFill>
            </a:endParaRPr>
          </a:p>
          <a:p>
            <a:r>
              <a:rPr lang="ar-BH" sz="1800" b="1" u="sng" dirty="0">
                <a:solidFill>
                  <a:srgbClr val="C00000"/>
                </a:solidFill>
              </a:rPr>
              <a:t>من ناحية مقدمي الطلبات:</a:t>
            </a:r>
          </a:p>
          <a:p>
            <a:pPr marL="285750" indent="-285750" algn="r" rtl="1">
              <a:buFont typeface="Arial" panose="020B0604020202020204" pitchFamily="34" charset="0"/>
              <a:buChar char="•"/>
            </a:pPr>
            <a:r>
              <a:rPr lang="ar-BH" sz="1800" b="1" dirty="0">
                <a:cs typeface="+mn-cs"/>
              </a:rPr>
              <a:t>تقديم الطلبات من قبل المخلصين وليس من قبل وكلاء التسجيل.</a:t>
            </a:r>
          </a:p>
          <a:p>
            <a:pPr marL="285750" indent="-285750" algn="r" rtl="1">
              <a:buFont typeface="Arial" panose="020B0604020202020204" pitchFamily="34" charset="0"/>
              <a:buChar char="•"/>
            </a:pPr>
            <a:r>
              <a:rPr lang="ar-BH" sz="1800" b="1" dirty="0">
                <a:cs typeface="+mn-cs"/>
              </a:rPr>
              <a:t>نقص ودقة البيانات أو اللخبطة في وضع البيانات في الحقول (</a:t>
            </a:r>
            <a:r>
              <a:rPr lang="en-US" sz="1800" b="1" dirty="0">
                <a:cs typeface="+mn-cs"/>
              </a:rPr>
              <a:t>Fields</a:t>
            </a:r>
            <a:r>
              <a:rPr lang="ar-BH" sz="1800" b="1" dirty="0">
                <a:cs typeface="+mn-cs"/>
              </a:rPr>
              <a:t>) الصحيحة.</a:t>
            </a:r>
          </a:p>
          <a:p>
            <a:pPr marL="285750" indent="-285750" algn="r" rtl="1">
              <a:buFont typeface="Arial" panose="020B0604020202020204" pitchFamily="34" charset="0"/>
              <a:buChar char="•"/>
            </a:pPr>
            <a:r>
              <a:rPr lang="ar-BH" sz="1800" b="1" dirty="0">
                <a:cs typeface="+mn-cs"/>
              </a:rPr>
              <a:t>عدم معرفة مقدمي الطلبات وبالأخص الأفراد للفترات القانونية وعدم التأكد من بريدهم الإلكتروني أو حسابهم.</a:t>
            </a:r>
          </a:p>
          <a:p>
            <a:pPr marL="285750" indent="-285750">
              <a:buFont typeface="Arial" panose="020B0604020202020204" pitchFamily="34" charset="0"/>
              <a:buChar char="•"/>
            </a:pPr>
            <a:endParaRPr lang="en-US" sz="1400" b="1" dirty="0">
              <a:cs typeface="+mn-cs"/>
            </a:endParaRPr>
          </a:p>
          <a:p>
            <a:pPr algn="r" rtl="1">
              <a:buNone/>
              <a:defRPr/>
            </a:pPr>
            <a:endParaRPr lang="ar-BH" sz="1400" b="1" dirty="0">
              <a:latin typeface="Arial" charset="0"/>
              <a:cs typeface="+mn-cs"/>
            </a:endParaRPr>
          </a:p>
          <a:p>
            <a:pPr algn="r" rtl="1">
              <a:buNone/>
              <a:defRPr/>
            </a:pPr>
            <a:endParaRPr lang="ar-BH" sz="1400" b="1" dirty="0">
              <a:latin typeface="Arial" charset="0"/>
              <a:cs typeface="+mn-cs"/>
            </a:endParaRPr>
          </a:p>
        </p:txBody>
      </p:sp>
    </p:spTree>
    <p:extLst>
      <p:ext uri="{BB962C8B-B14F-4D97-AF65-F5344CB8AC3E}">
        <p14:creationId xmlns:p14="http://schemas.microsoft.com/office/powerpoint/2010/main" val="328554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BH" sz="3600" dirty="0"/>
              <a:t>إحصائية لعدد الطلبات خلال السنوات الأربع الماضية</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404964"/>
              </p:ext>
            </p:extLst>
          </p:nvPr>
        </p:nvGraphicFramePr>
        <p:xfrm>
          <a:off x="1355581" y="2087417"/>
          <a:ext cx="10058400" cy="2385293"/>
        </p:xfrm>
        <a:graphic>
          <a:graphicData uri="http://schemas.openxmlformats.org/drawingml/2006/table">
            <a:tbl>
              <a:tblPr firstRow="1" bandRow="1">
                <a:tableStyleId>{5C22544A-7EE6-4342-B048-85BDC9FD1C3A}</a:tableStyleId>
              </a:tblPr>
              <a:tblGrid>
                <a:gridCol w="1766310">
                  <a:extLst>
                    <a:ext uri="{9D8B030D-6E8A-4147-A177-3AD203B41FA5}">
                      <a16:colId xmlns:a16="http://schemas.microsoft.com/office/drawing/2014/main" val="20000"/>
                    </a:ext>
                  </a:extLst>
                </a:gridCol>
                <a:gridCol w="1911927">
                  <a:extLst>
                    <a:ext uri="{9D8B030D-6E8A-4147-A177-3AD203B41FA5}">
                      <a16:colId xmlns:a16="http://schemas.microsoft.com/office/drawing/2014/main" val="20001"/>
                    </a:ext>
                  </a:extLst>
                </a:gridCol>
                <a:gridCol w="2078182">
                  <a:extLst>
                    <a:ext uri="{9D8B030D-6E8A-4147-A177-3AD203B41FA5}">
                      <a16:colId xmlns:a16="http://schemas.microsoft.com/office/drawing/2014/main" val="20002"/>
                    </a:ext>
                  </a:extLst>
                </a:gridCol>
                <a:gridCol w="1976582">
                  <a:extLst>
                    <a:ext uri="{9D8B030D-6E8A-4147-A177-3AD203B41FA5}">
                      <a16:colId xmlns:a16="http://schemas.microsoft.com/office/drawing/2014/main" val="20003"/>
                    </a:ext>
                  </a:extLst>
                </a:gridCol>
                <a:gridCol w="2325399">
                  <a:extLst>
                    <a:ext uri="{9D8B030D-6E8A-4147-A177-3AD203B41FA5}">
                      <a16:colId xmlns:a16="http://schemas.microsoft.com/office/drawing/2014/main" val="20004"/>
                    </a:ext>
                  </a:extLst>
                </a:gridCol>
              </a:tblGrid>
              <a:tr h="424874">
                <a:tc>
                  <a:txBody>
                    <a:bodyPr/>
                    <a:lstStyle/>
                    <a:p>
                      <a:pPr algn="ctr" rtl="1"/>
                      <a:r>
                        <a:rPr lang="ar-BH" dirty="0"/>
                        <a:t>2020</a:t>
                      </a:r>
                      <a:endParaRPr lang="en-US" dirty="0"/>
                    </a:p>
                  </a:txBody>
                  <a:tcPr/>
                </a:tc>
                <a:tc>
                  <a:txBody>
                    <a:bodyPr/>
                    <a:lstStyle/>
                    <a:p>
                      <a:pPr algn="ctr" rtl="1"/>
                      <a:r>
                        <a:rPr lang="ar-BH" dirty="0"/>
                        <a:t>2019</a:t>
                      </a:r>
                      <a:endParaRPr lang="en-US" dirty="0"/>
                    </a:p>
                  </a:txBody>
                  <a:tcPr/>
                </a:tc>
                <a:tc>
                  <a:txBody>
                    <a:bodyPr/>
                    <a:lstStyle/>
                    <a:p>
                      <a:pPr algn="ctr" rtl="1"/>
                      <a:r>
                        <a:rPr lang="ar-BH" dirty="0"/>
                        <a:t>2018</a:t>
                      </a:r>
                      <a:endParaRPr lang="en-US" dirty="0"/>
                    </a:p>
                  </a:txBody>
                  <a:tcPr/>
                </a:tc>
                <a:tc>
                  <a:txBody>
                    <a:bodyPr/>
                    <a:lstStyle/>
                    <a:p>
                      <a:pPr algn="ctr" rtl="1"/>
                      <a:r>
                        <a:rPr lang="ar-BH" dirty="0"/>
                        <a:t>2017</a:t>
                      </a:r>
                      <a:endParaRPr lang="en-US" dirty="0"/>
                    </a:p>
                  </a:txBody>
                  <a:tcPr/>
                </a:tc>
                <a:tc>
                  <a:txBody>
                    <a:bodyPr/>
                    <a:lstStyle/>
                    <a:p>
                      <a:pPr algn="r" rtl="1"/>
                      <a:endParaRPr lang="en-US" dirty="0"/>
                    </a:p>
                  </a:txBody>
                  <a:tcPr/>
                </a:tc>
                <a:extLst>
                  <a:ext uri="{0D108BD9-81ED-4DB2-BD59-A6C34878D82A}">
                    <a16:rowId xmlns:a16="http://schemas.microsoft.com/office/drawing/2014/main" val="10000"/>
                  </a:ext>
                </a:extLst>
              </a:tr>
              <a:tr h="653473">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BH" dirty="0"/>
                        <a:t>6159</a:t>
                      </a:r>
                      <a:endParaRPr lang="en-US" dirty="0"/>
                    </a:p>
                    <a:p>
                      <a:pPr algn="ctr" rtl="1"/>
                      <a:endParaRPr lang="en-US" dirty="0"/>
                    </a:p>
                  </a:txBody>
                  <a:tcPr/>
                </a:tc>
                <a:tc>
                  <a:txBody>
                    <a:bodyPr/>
                    <a:lstStyle/>
                    <a:p>
                      <a:pPr algn="ctr" rtl="1"/>
                      <a:r>
                        <a:rPr lang="ar-BH" dirty="0"/>
                        <a:t>7344</a:t>
                      </a:r>
                      <a:endParaRPr lang="en-US" dirty="0"/>
                    </a:p>
                  </a:txBody>
                  <a:tcPr/>
                </a:tc>
                <a:tc>
                  <a:txBody>
                    <a:bodyPr/>
                    <a:lstStyle/>
                    <a:p>
                      <a:pPr algn="ctr" rtl="1"/>
                      <a:r>
                        <a:rPr lang="ar-BH" dirty="0"/>
                        <a:t>8098</a:t>
                      </a:r>
                      <a:endParaRPr lang="en-US" dirty="0"/>
                    </a:p>
                  </a:txBody>
                  <a:tcPr/>
                </a:tc>
                <a:tc>
                  <a:txBody>
                    <a:bodyPr/>
                    <a:lstStyle/>
                    <a:p>
                      <a:pPr algn="ctr" rtl="1"/>
                      <a:r>
                        <a:rPr lang="ar-BH" dirty="0"/>
                        <a:t>8489</a:t>
                      </a:r>
                      <a:endParaRPr lang="en-US" dirty="0"/>
                    </a:p>
                  </a:txBody>
                  <a:tcPr/>
                </a:tc>
                <a:tc>
                  <a:txBody>
                    <a:bodyPr/>
                    <a:lstStyle/>
                    <a:p>
                      <a:pPr algn="r" rtl="1"/>
                      <a:r>
                        <a:rPr lang="ar-BH" dirty="0"/>
                        <a:t>العلامات التجارية</a:t>
                      </a:r>
                      <a:endParaRPr lang="en-US" dirty="0"/>
                    </a:p>
                  </a:txBody>
                  <a:tcPr/>
                </a:tc>
                <a:extLst>
                  <a:ext uri="{0D108BD9-81ED-4DB2-BD59-A6C34878D82A}">
                    <a16:rowId xmlns:a16="http://schemas.microsoft.com/office/drawing/2014/main" val="10001"/>
                  </a:ext>
                </a:extLst>
              </a:tr>
              <a:tr h="653473">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BH" dirty="0"/>
                        <a:t>264</a:t>
                      </a:r>
                      <a:endParaRPr lang="en-US" dirty="0"/>
                    </a:p>
                    <a:p>
                      <a:pPr algn="ctr" rtl="1"/>
                      <a:endParaRPr lang="en-US" dirty="0"/>
                    </a:p>
                  </a:txBody>
                  <a:tcPr/>
                </a:tc>
                <a:tc>
                  <a:txBody>
                    <a:bodyPr/>
                    <a:lstStyle/>
                    <a:p>
                      <a:pPr algn="ctr" rtl="1"/>
                      <a:r>
                        <a:rPr lang="ar-BH" dirty="0"/>
                        <a:t>310</a:t>
                      </a:r>
                      <a:endParaRPr lang="en-US" dirty="0"/>
                    </a:p>
                  </a:txBody>
                  <a:tcPr/>
                </a:tc>
                <a:tc>
                  <a:txBody>
                    <a:bodyPr/>
                    <a:lstStyle/>
                    <a:p>
                      <a:pPr algn="ctr" rtl="1"/>
                      <a:r>
                        <a:rPr lang="ar-BH" dirty="0"/>
                        <a:t>239</a:t>
                      </a:r>
                      <a:endParaRPr lang="en-US" dirty="0"/>
                    </a:p>
                  </a:txBody>
                  <a:tcPr/>
                </a:tc>
                <a:tc>
                  <a:txBody>
                    <a:bodyPr/>
                    <a:lstStyle/>
                    <a:p>
                      <a:pPr algn="ctr" rtl="1"/>
                      <a:r>
                        <a:rPr lang="ar-BH" dirty="0"/>
                        <a:t>245</a:t>
                      </a:r>
                      <a:endParaRPr lang="en-US" dirty="0"/>
                    </a:p>
                  </a:txBody>
                  <a:tcPr/>
                </a:tc>
                <a:tc>
                  <a:txBody>
                    <a:bodyPr/>
                    <a:lstStyle/>
                    <a:p>
                      <a:pPr algn="r" rtl="1"/>
                      <a:r>
                        <a:rPr lang="ar-BH" dirty="0"/>
                        <a:t>براءات الاختراع</a:t>
                      </a:r>
                      <a:endParaRPr lang="en-US" dirty="0"/>
                    </a:p>
                  </a:txBody>
                  <a:tcPr/>
                </a:tc>
                <a:extLst>
                  <a:ext uri="{0D108BD9-81ED-4DB2-BD59-A6C34878D82A}">
                    <a16:rowId xmlns:a16="http://schemas.microsoft.com/office/drawing/2014/main" val="10002"/>
                  </a:ext>
                </a:extLst>
              </a:tr>
              <a:tr h="653473">
                <a:tc>
                  <a:txBody>
                    <a:bodyPr/>
                    <a:lstStyle/>
                    <a:p>
                      <a:pPr algn="ctr" rtl="1"/>
                      <a:r>
                        <a:rPr lang="ar-BH" dirty="0"/>
                        <a:t>73</a:t>
                      </a:r>
                      <a:endParaRPr lang="en-US" dirty="0"/>
                    </a:p>
                  </a:txBody>
                  <a:tcPr/>
                </a:tc>
                <a:tc>
                  <a:txBody>
                    <a:bodyPr/>
                    <a:lstStyle/>
                    <a:p>
                      <a:pPr algn="ctr" rtl="1"/>
                      <a:r>
                        <a:rPr lang="ar-BH" dirty="0"/>
                        <a:t>62</a:t>
                      </a:r>
                      <a:endParaRPr lang="en-US" dirty="0"/>
                    </a:p>
                  </a:txBody>
                  <a:tcPr/>
                </a:tc>
                <a:tc>
                  <a:txBody>
                    <a:bodyPr/>
                    <a:lstStyle/>
                    <a:p>
                      <a:pPr algn="ctr" rtl="1"/>
                      <a:r>
                        <a:rPr lang="ar-BH" dirty="0"/>
                        <a:t>84</a:t>
                      </a:r>
                      <a:endParaRPr lang="en-US" dirty="0"/>
                    </a:p>
                  </a:txBody>
                  <a:tcPr/>
                </a:tc>
                <a:tc>
                  <a:txBody>
                    <a:bodyPr/>
                    <a:lstStyle/>
                    <a:p>
                      <a:pPr algn="ctr" rtl="1"/>
                      <a:r>
                        <a:rPr lang="ar-BH" dirty="0"/>
                        <a:t>79</a:t>
                      </a:r>
                      <a:endParaRPr lang="en-US" dirty="0"/>
                    </a:p>
                  </a:txBody>
                  <a:tcPr/>
                </a:tc>
                <a:tc>
                  <a:txBody>
                    <a:bodyPr/>
                    <a:lstStyle/>
                    <a:p>
                      <a:pPr algn="r" rtl="1"/>
                      <a:r>
                        <a:rPr lang="ar-BH" dirty="0"/>
                        <a:t>التصاميم و النماذج الصناعية</a:t>
                      </a:r>
                      <a:endParaRPr lang="en-US" dirty="0"/>
                    </a:p>
                  </a:txBody>
                  <a:tcPr/>
                </a:tc>
                <a:extLst>
                  <a:ext uri="{0D108BD9-81ED-4DB2-BD59-A6C34878D82A}">
                    <a16:rowId xmlns:a16="http://schemas.microsoft.com/office/drawing/2014/main" val="10003"/>
                  </a:ext>
                </a:extLst>
              </a:tr>
            </a:tbl>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734625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defRPr/>
            </a:pPr>
            <a:r>
              <a:rPr lang="ar-BH" sz="3200" b="1" dirty="0">
                <a:effectLst>
                  <a:outerShdw blurRad="38100" dist="38100" dir="2700000" algn="tl">
                    <a:srgbClr val="000000">
                      <a:alpha val="43137"/>
                    </a:srgbClr>
                  </a:outerShdw>
                </a:effectLst>
                <a:cs typeface="+mn-cs"/>
              </a:rPr>
              <a:t>البنية التحتية لتكنولوجيا المعلومات والاتصالات (</a:t>
            </a:r>
            <a:r>
              <a:rPr lang="en-US" sz="3200" b="1" dirty="0">
                <a:effectLst>
                  <a:outerShdw blurRad="38100" dist="38100" dir="2700000" algn="tl">
                    <a:srgbClr val="000000">
                      <a:alpha val="43137"/>
                    </a:srgbClr>
                  </a:outerShdw>
                </a:effectLst>
                <a:cs typeface="+mn-cs"/>
              </a:rPr>
              <a:t>ITC</a:t>
            </a:r>
            <a:r>
              <a:rPr lang="ar-BH" sz="3200" b="1" dirty="0">
                <a:effectLst>
                  <a:outerShdw blurRad="38100" dist="38100" dir="2700000" algn="tl">
                    <a:srgbClr val="000000">
                      <a:alpha val="43137"/>
                    </a:srgbClr>
                  </a:outerShdw>
                </a:effectLst>
                <a:cs typeface="+mn-cs"/>
              </a:rPr>
              <a:t>)</a:t>
            </a:r>
          </a:p>
        </p:txBody>
      </p:sp>
      <p:sp>
        <p:nvSpPr>
          <p:cNvPr id="4" name="Slide Number Placeholder 3"/>
          <p:cNvSpPr>
            <a:spLocks noGrp="1"/>
          </p:cNvSpPr>
          <p:nvPr>
            <p:ph type="sldNum" sz="quarter" idx="12"/>
          </p:nvPr>
        </p:nvSpPr>
        <p:spPr/>
        <p:txBody>
          <a:bodyPr/>
          <a:lstStyle/>
          <a:p>
            <a:fld id="{ADFCC945-60AD-4292-9F83-9AD6907659F5}" type="slidenum">
              <a:rPr lang="en-US" smtClean="0">
                <a:solidFill>
                  <a:prstClr val="black">
                    <a:tint val="75000"/>
                  </a:prstClr>
                </a:solidFill>
              </a:rPr>
              <a:pPr/>
              <a:t>3</a:t>
            </a:fld>
            <a:endParaRPr lang="en-US">
              <a:solidFill>
                <a:prstClr val="black">
                  <a:tint val="75000"/>
                </a:prstClr>
              </a:solidFill>
            </a:endParaRPr>
          </a:p>
        </p:txBody>
      </p:sp>
      <p:sp>
        <p:nvSpPr>
          <p:cNvPr id="5" name="Google Shape;61;p14"/>
          <p:cNvSpPr txBox="1">
            <a:spLocks/>
          </p:cNvSpPr>
          <p:nvPr/>
        </p:nvSpPr>
        <p:spPr>
          <a:xfrm>
            <a:off x="1626637" y="1875070"/>
            <a:ext cx="5184981" cy="4321045"/>
          </a:xfrm>
          <a:prstGeom prst="rect">
            <a:avLst/>
          </a:prstGeom>
        </p:spPr>
        <p:txBody>
          <a:bodyPr spcFirstLastPara="1" vert="horz" wrap="square" lIns="91425" tIns="91425" rIns="91425" bIns="91425" rtlCol="0" anchor="t" anchorCtr="0">
            <a:noAutofit/>
          </a:bodyPr>
          <a:lstStyle>
            <a:lvl1pPr marL="342900" indent="-342900" algn="l" defTabSz="914400" rtl="0" eaLnBrk="1" latinLnBrk="0" hangingPunct="1">
              <a:spcBef>
                <a:spcPct val="20000"/>
              </a:spcBef>
              <a:buFont typeface="Arial" panose="020B0604020202020204" pitchFamily="34" charset="0"/>
              <a:buChar char="•"/>
              <a:defRPr sz="32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b="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b="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298450">
              <a:lnSpc>
                <a:spcPct val="150000"/>
              </a:lnSpc>
              <a:spcBef>
                <a:spcPts val="0"/>
              </a:spcBef>
              <a:buClr>
                <a:schemeClr val="dk1"/>
              </a:buClr>
              <a:buSzPts val="1100"/>
              <a:buFont typeface="Calibri"/>
              <a:buChar char="●"/>
            </a:pPr>
            <a:r>
              <a:rPr lang="en-US" sz="1300" b="1" dirty="0">
                <a:solidFill>
                  <a:schemeClr val="dk1"/>
                </a:solidFill>
                <a:ea typeface="Calibri"/>
                <a:sym typeface="Calibri"/>
              </a:rPr>
              <a:t>IPD Portal : </a:t>
            </a:r>
            <a:r>
              <a:rPr lang="en-US" sz="1300" dirty="0">
                <a:solidFill>
                  <a:schemeClr val="dk1"/>
                </a:solidFill>
                <a:ea typeface="Calibri"/>
                <a:sym typeface="Calibri"/>
              </a:rPr>
              <a:t>Single Page Application designed UI with : AngularJS, </a:t>
            </a:r>
            <a:r>
              <a:rPr lang="en-US" sz="1300" dirty="0" err="1">
                <a:solidFill>
                  <a:srgbClr val="353744"/>
                </a:solidFill>
                <a:ea typeface="Proxima Nova"/>
                <a:sym typeface="Proxima Nova"/>
              </a:rPr>
              <a:t>NodeJS</a:t>
            </a:r>
            <a:r>
              <a:rPr lang="en-US" sz="1300" dirty="0">
                <a:solidFill>
                  <a:srgbClr val="353744"/>
                </a:solidFill>
                <a:ea typeface="Proxima Nova"/>
                <a:sym typeface="Proxima Nova"/>
              </a:rPr>
              <a:t> , Yarn , Gulp</a:t>
            </a:r>
          </a:p>
          <a:p>
            <a:pPr marL="457200" indent="-298450">
              <a:lnSpc>
                <a:spcPct val="150000"/>
              </a:lnSpc>
              <a:spcBef>
                <a:spcPts val="0"/>
              </a:spcBef>
              <a:buClr>
                <a:schemeClr val="dk1"/>
              </a:buClr>
              <a:buSzPts val="1100"/>
              <a:buFont typeface="Calibri"/>
              <a:buChar char="●"/>
            </a:pPr>
            <a:r>
              <a:rPr lang="en-US" sz="1300" b="1" dirty="0">
                <a:solidFill>
                  <a:schemeClr val="dk1"/>
                </a:solidFill>
                <a:ea typeface="Calibri"/>
                <a:sym typeface="Calibri"/>
              </a:rPr>
              <a:t>IPD API: </a:t>
            </a:r>
            <a:r>
              <a:rPr lang="en-US" sz="1300" dirty="0">
                <a:solidFill>
                  <a:schemeClr val="dk1"/>
                </a:solidFill>
                <a:ea typeface="Calibri"/>
                <a:sym typeface="Calibri"/>
              </a:rPr>
              <a:t>Full-fledged API system that allows RESTful requests from clients using HTTP protocol. Connected to SQL Database that contains the necessary information to operate as API using a framework called Entity Framework 6. It also connects to other systems like IPAS trademark or IPAS industrial design using SOAP.</a:t>
            </a:r>
          </a:p>
          <a:p>
            <a:pPr marL="457200" indent="-298450">
              <a:lnSpc>
                <a:spcPct val="150000"/>
              </a:lnSpc>
              <a:spcBef>
                <a:spcPts val="0"/>
              </a:spcBef>
              <a:buClr>
                <a:schemeClr val="dk1"/>
              </a:buClr>
              <a:buSzPts val="1100"/>
              <a:buFont typeface="Calibri"/>
              <a:buChar char="●"/>
            </a:pPr>
            <a:r>
              <a:rPr lang="en-US" sz="1300" b="1" dirty="0">
                <a:solidFill>
                  <a:schemeClr val="dk1"/>
                </a:solidFill>
                <a:ea typeface="Calibri"/>
                <a:sym typeface="Calibri"/>
              </a:rPr>
              <a:t>IPD Database:</a:t>
            </a:r>
            <a:r>
              <a:rPr lang="en-US" sz="1300" dirty="0">
                <a:solidFill>
                  <a:schemeClr val="dk1"/>
                </a:solidFill>
                <a:ea typeface="Calibri"/>
                <a:sym typeface="Calibri"/>
              </a:rPr>
              <a:t> Contains all related data from IPD system, including users, tokens, forms, payments, configuration, etc.</a:t>
            </a:r>
          </a:p>
          <a:p>
            <a:pPr marL="457200" indent="-298450">
              <a:lnSpc>
                <a:spcPct val="150000"/>
              </a:lnSpc>
              <a:spcBef>
                <a:spcPts val="0"/>
              </a:spcBef>
              <a:buClr>
                <a:schemeClr val="dk1"/>
              </a:buClr>
              <a:buSzPts val="1100"/>
              <a:buFont typeface="Calibri"/>
              <a:buChar char="●"/>
            </a:pPr>
            <a:r>
              <a:rPr lang="en-US" sz="1300" b="1" dirty="0">
                <a:solidFill>
                  <a:schemeClr val="dk1"/>
                </a:solidFill>
                <a:ea typeface="Calibri"/>
                <a:sym typeface="Calibri"/>
              </a:rPr>
              <a:t>IPD Web Service:</a:t>
            </a:r>
            <a:r>
              <a:rPr lang="en-US" sz="1300" dirty="0">
                <a:solidFill>
                  <a:schemeClr val="dk1"/>
                </a:solidFill>
                <a:ea typeface="Calibri"/>
                <a:sym typeface="Calibri"/>
              </a:rPr>
              <a:t> Windows service that runs intervalley or schedule requests to the API in order to sync all the forms with the trademarks and industrial designs in IPAS.</a:t>
            </a:r>
          </a:p>
        </p:txBody>
      </p:sp>
      <p:sp>
        <p:nvSpPr>
          <p:cNvPr id="11" name="شكل بيضاوي 10">
            <a:extLst>
              <a:ext uri="{FF2B5EF4-FFF2-40B4-BE49-F238E27FC236}">
                <a16:creationId xmlns:a16="http://schemas.microsoft.com/office/drawing/2014/main" id="{1EB4DC47-F707-4993-A2C5-91867A45D7DD}"/>
              </a:ext>
            </a:extLst>
          </p:cNvPr>
          <p:cNvSpPr/>
          <p:nvPr/>
        </p:nvSpPr>
        <p:spPr>
          <a:xfrm>
            <a:off x="8927607" y="4581830"/>
            <a:ext cx="1343230" cy="123839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IPAS</a:t>
            </a:r>
          </a:p>
          <a:p>
            <a:pPr algn="ctr"/>
            <a:r>
              <a:rPr lang="en-US" sz="1400" dirty="0"/>
              <a:t>Database</a:t>
            </a:r>
          </a:p>
        </p:txBody>
      </p:sp>
      <p:sp>
        <p:nvSpPr>
          <p:cNvPr id="13" name="شكل بيضاوي 12">
            <a:extLst>
              <a:ext uri="{FF2B5EF4-FFF2-40B4-BE49-F238E27FC236}">
                <a16:creationId xmlns:a16="http://schemas.microsoft.com/office/drawing/2014/main" id="{14AF0CB3-6941-4276-A4FE-32526A67EBA1}"/>
              </a:ext>
            </a:extLst>
          </p:cNvPr>
          <p:cNvSpPr/>
          <p:nvPr/>
        </p:nvSpPr>
        <p:spPr>
          <a:xfrm>
            <a:off x="6664958" y="4637249"/>
            <a:ext cx="1217361" cy="1238397"/>
          </a:xfrm>
          <a:prstGeom prst="ellips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IPAS</a:t>
            </a:r>
          </a:p>
          <a:p>
            <a:pPr algn="ctr"/>
            <a:r>
              <a:rPr lang="en-US" sz="1400" dirty="0"/>
              <a:t>Web Service</a:t>
            </a:r>
          </a:p>
        </p:txBody>
      </p:sp>
      <p:sp>
        <p:nvSpPr>
          <p:cNvPr id="14" name="شكل بيضاوي 13">
            <a:extLst>
              <a:ext uri="{FF2B5EF4-FFF2-40B4-BE49-F238E27FC236}">
                <a16:creationId xmlns:a16="http://schemas.microsoft.com/office/drawing/2014/main" id="{9C26802D-5D77-41CA-BC58-5D5FD02A8177}"/>
              </a:ext>
            </a:extLst>
          </p:cNvPr>
          <p:cNvSpPr/>
          <p:nvPr/>
        </p:nvSpPr>
        <p:spPr>
          <a:xfrm>
            <a:off x="7882319" y="3482189"/>
            <a:ext cx="1217361" cy="1238397"/>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IPD</a:t>
            </a:r>
          </a:p>
          <a:p>
            <a:pPr algn="ctr"/>
            <a:r>
              <a:rPr lang="en-US" sz="1400" dirty="0"/>
              <a:t>API</a:t>
            </a:r>
          </a:p>
        </p:txBody>
      </p:sp>
      <p:sp>
        <p:nvSpPr>
          <p:cNvPr id="15" name="شكل بيضاوي 14">
            <a:extLst>
              <a:ext uri="{FF2B5EF4-FFF2-40B4-BE49-F238E27FC236}">
                <a16:creationId xmlns:a16="http://schemas.microsoft.com/office/drawing/2014/main" id="{2C3BC39A-C45F-475D-A386-AE72E491265C}"/>
              </a:ext>
            </a:extLst>
          </p:cNvPr>
          <p:cNvSpPr/>
          <p:nvPr/>
        </p:nvSpPr>
        <p:spPr>
          <a:xfrm>
            <a:off x="7910688" y="1887671"/>
            <a:ext cx="1217361" cy="12383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IPD</a:t>
            </a:r>
          </a:p>
          <a:p>
            <a:pPr algn="ctr"/>
            <a:r>
              <a:rPr lang="en-US" sz="1400" dirty="0"/>
              <a:t>Portal</a:t>
            </a:r>
          </a:p>
        </p:txBody>
      </p:sp>
      <p:sp>
        <p:nvSpPr>
          <p:cNvPr id="16" name="سهم: لأعلى وأسفل 15">
            <a:extLst>
              <a:ext uri="{FF2B5EF4-FFF2-40B4-BE49-F238E27FC236}">
                <a16:creationId xmlns:a16="http://schemas.microsoft.com/office/drawing/2014/main" id="{11D77099-EADF-4FE1-9182-E9121814B447}"/>
              </a:ext>
            </a:extLst>
          </p:cNvPr>
          <p:cNvSpPr/>
          <p:nvPr/>
        </p:nvSpPr>
        <p:spPr>
          <a:xfrm>
            <a:off x="8415529" y="3170162"/>
            <a:ext cx="152259" cy="27716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سهم: لليسار واليمين 17">
            <a:extLst>
              <a:ext uri="{FF2B5EF4-FFF2-40B4-BE49-F238E27FC236}">
                <a16:creationId xmlns:a16="http://schemas.microsoft.com/office/drawing/2014/main" id="{AD71DA24-ADF5-493F-886F-BF5BBC0F09DD}"/>
              </a:ext>
            </a:extLst>
          </p:cNvPr>
          <p:cNvSpPr/>
          <p:nvPr/>
        </p:nvSpPr>
        <p:spPr>
          <a:xfrm>
            <a:off x="7901709" y="5138058"/>
            <a:ext cx="1004666" cy="15295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سهم: لليسار واليمين 18">
            <a:extLst>
              <a:ext uri="{FF2B5EF4-FFF2-40B4-BE49-F238E27FC236}">
                <a16:creationId xmlns:a16="http://schemas.microsoft.com/office/drawing/2014/main" id="{6DA6A160-C8FF-457D-8084-A589E7D10468}"/>
              </a:ext>
            </a:extLst>
          </p:cNvPr>
          <p:cNvSpPr/>
          <p:nvPr/>
        </p:nvSpPr>
        <p:spPr>
          <a:xfrm rot="19125349">
            <a:off x="7543898" y="4470255"/>
            <a:ext cx="453072" cy="16346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7694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E9621F7-D5BB-4A53-9955-DF6FE970CC92}"/>
              </a:ext>
            </a:extLst>
          </p:cNvPr>
          <p:cNvSpPr>
            <a:spLocks noGrp="1"/>
          </p:cNvSpPr>
          <p:nvPr>
            <p:ph type="sldNum" sz="quarter" idx="12"/>
          </p:nvPr>
        </p:nvSpPr>
        <p:spPr/>
        <p:txBody>
          <a:bodyPr/>
          <a:lstStyle/>
          <a:p>
            <a:fld id="{4FAB73BC-B049-4115-A692-8D63A059BFB8}" type="slidenum">
              <a:rPr lang="en-US" smtClean="0"/>
              <a:pPr/>
              <a:t>4</a:t>
            </a:fld>
            <a:endParaRPr lang="en-US" dirty="0"/>
          </a:p>
        </p:txBody>
      </p:sp>
      <p:sp>
        <p:nvSpPr>
          <p:cNvPr id="5" name="Title 1">
            <a:extLst>
              <a:ext uri="{FF2B5EF4-FFF2-40B4-BE49-F238E27FC236}">
                <a16:creationId xmlns:a16="http://schemas.microsoft.com/office/drawing/2014/main" id="{0A28E2F4-6BDD-4F53-BAC4-5B42A7DD6A88}"/>
              </a:ext>
            </a:extLst>
          </p:cNvPr>
          <p:cNvSpPr>
            <a:spLocks noGrp="1"/>
          </p:cNvSpPr>
          <p:nvPr>
            <p:ph type="title"/>
          </p:nvPr>
        </p:nvSpPr>
        <p:spPr>
          <a:xfrm>
            <a:off x="2914072" y="948893"/>
            <a:ext cx="8229600" cy="734264"/>
          </a:xfrm>
        </p:spPr>
        <p:txBody>
          <a:bodyPr>
            <a:normAutofit/>
          </a:bodyPr>
          <a:lstStyle/>
          <a:p>
            <a:r>
              <a:rPr lang="ar-BH" sz="2400" dirty="0"/>
              <a:t>نظام </a:t>
            </a:r>
            <a:r>
              <a:rPr lang="ar-BH" sz="2400" dirty="0" err="1"/>
              <a:t>آيباس</a:t>
            </a:r>
            <a:r>
              <a:rPr lang="ar-BH" sz="2400" dirty="0"/>
              <a:t> للعلامات التجارية و التصاميم الصناعية</a:t>
            </a:r>
            <a:r>
              <a:rPr lang="en-US" sz="2400" dirty="0"/>
              <a:t> </a:t>
            </a:r>
            <a:endParaRPr lang="ar-BH" sz="2400" dirty="0"/>
          </a:p>
        </p:txBody>
      </p:sp>
      <p:pic>
        <p:nvPicPr>
          <p:cNvPr id="6" name="Picture 5">
            <a:extLst>
              <a:ext uri="{FF2B5EF4-FFF2-40B4-BE49-F238E27FC236}">
                <a16:creationId xmlns:a16="http://schemas.microsoft.com/office/drawing/2014/main" id="{BF4A7E86-611D-4150-BFB1-6C7BC56DABCA}"/>
              </a:ext>
            </a:extLst>
          </p:cNvPr>
          <p:cNvPicPr>
            <a:picLocks noChangeAspect="1"/>
          </p:cNvPicPr>
          <p:nvPr/>
        </p:nvPicPr>
        <p:blipFill rotWithShape="1">
          <a:blip r:embed="rId2"/>
          <a:srcRect t="17122"/>
          <a:stretch/>
        </p:blipFill>
        <p:spPr>
          <a:xfrm>
            <a:off x="2275288" y="1950132"/>
            <a:ext cx="7526805" cy="3773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43357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E9621F7-D5BB-4A53-9955-DF6FE970CC92}"/>
              </a:ext>
            </a:extLst>
          </p:cNvPr>
          <p:cNvSpPr>
            <a:spLocks noGrp="1"/>
          </p:cNvSpPr>
          <p:nvPr>
            <p:ph type="sldNum" sz="quarter" idx="12"/>
          </p:nvPr>
        </p:nvSpPr>
        <p:spPr/>
        <p:txBody>
          <a:bodyPr/>
          <a:lstStyle/>
          <a:p>
            <a:fld id="{4FAB73BC-B049-4115-A692-8D63A059BFB8}" type="slidenum">
              <a:rPr lang="en-US" smtClean="0"/>
              <a:pPr/>
              <a:t>5</a:t>
            </a:fld>
            <a:endParaRPr lang="en-US" dirty="0"/>
          </a:p>
        </p:txBody>
      </p:sp>
      <p:sp>
        <p:nvSpPr>
          <p:cNvPr id="5" name="Rectangle 4">
            <a:extLst>
              <a:ext uri="{FF2B5EF4-FFF2-40B4-BE49-F238E27FC236}">
                <a16:creationId xmlns:a16="http://schemas.microsoft.com/office/drawing/2014/main" id="{B701EDF2-52BD-4B55-B066-E39DBEB09552}"/>
              </a:ext>
            </a:extLst>
          </p:cNvPr>
          <p:cNvSpPr/>
          <p:nvPr/>
        </p:nvSpPr>
        <p:spPr>
          <a:xfrm>
            <a:off x="5817181" y="1313936"/>
            <a:ext cx="5344348" cy="406265"/>
          </a:xfrm>
          <a:prstGeom prst="rect">
            <a:avLst/>
          </a:prstGeom>
        </p:spPr>
        <p:txBody>
          <a:bodyPr wrap="none">
            <a:spAutoFit/>
          </a:bodyPr>
          <a:lstStyle/>
          <a:p>
            <a:pPr algn="r" defTabSz="914400" rtl="1">
              <a:lnSpc>
                <a:spcPct val="85000"/>
              </a:lnSpc>
              <a:spcBef>
                <a:spcPct val="0"/>
              </a:spcBef>
            </a:pPr>
            <a:r>
              <a:rPr lang="ar-BH" sz="2400" spc="-50" dirty="0">
                <a:solidFill>
                  <a:schemeClr val="bg2">
                    <a:lumMod val="50000"/>
                  </a:schemeClr>
                </a:solidFill>
                <a:latin typeface="Arial" panose="020B0604020202020204" pitchFamily="34" charset="0"/>
                <a:ea typeface="+mj-ea"/>
                <a:cs typeface="Arial" panose="020B0604020202020204" pitchFamily="34" charset="0"/>
              </a:rPr>
              <a:t>يتم استخدام </a:t>
            </a:r>
            <a:r>
              <a:rPr lang="en-US" sz="2400" spc="-50" dirty="0">
                <a:solidFill>
                  <a:schemeClr val="bg2">
                    <a:lumMod val="50000"/>
                  </a:schemeClr>
                </a:solidFill>
                <a:latin typeface="Arial" panose="020B0604020202020204" pitchFamily="34" charset="0"/>
                <a:ea typeface="+mj-ea"/>
                <a:cs typeface="Arial" panose="020B0604020202020204" pitchFamily="34" charset="0"/>
              </a:rPr>
              <a:t>IPAS Designer 3.5</a:t>
            </a:r>
            <a:r>
              <a:rPr lang="ar-BH" sz="2400" spc="-50" dirty="0">
                <a:solidFill>
                  <a:schemeClr val="bg2">
                    <a:lumMod val="50000"/>
                  </a:schemeClr>
                </a:solidFill>
                <a:latin typeface="Arial" panose="020B0604020202020204" pitchFamily="34" charset="0"/>
                <a:ea typeface="+mj-ea"/>
                <a:cs typeface="Arial" panose="020B0604020202020204" pitchFamily="34" charset="0"/>
              </a:rPr>
              <a:t> لإنشاء سير العمل</a:t>
            </a:r>
          </a:p>
        </p:txBody>
      </p:sp>
      <p:pic>
        <p:nvPicPr>
          <p:cNvPr id="6" name="Picture 5">
            <a:extLst>
              <a:ext uri="{FF2B5EF4-FFF2-40B4-BE49-F238E27FC236}">
                <a16:creationId xmlns:a16="http://schemas.microsoft.com/office/drawing/2014/main" id="{E4C0C2EE-8CB7-46CD-A7A9-AC5B80E8B074}"/>
              </a:ext>
            </a:extLst>
          </p:cNvPr>
          <p:cNvPicPr>
            <a:picLocks noChangeAspect="1"/>
          </p:cNvPicPr>
          <p:nvPr/>
        </p:nvPicPr>
        <p:blipFill>
          <a:blip r:embed="rId2"/>
          <a:stretch>
            <a:fillRect/>
          </a:stretch>
        </p:blipFill>
        <p:spPr>
          <a:xfrm>
            <a:off x="2594135" y="1904914"/>
            <a:ext cx="6780774" cy="42379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91343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C644B-B774-4164-8906-2F9A4FD8D96B}"/>
              </a:ext>
            </a:extLst>
          </p:cNvPr>
          <p:cNvSpPr>
            <a:spLocks noGrp="1"/>
          </p:cNvSpPr>
          <p:nvPr>
            <p:ph type="title"/>
          </p:nvPr>
        </p:nvSpPr>
        <p:spPr/>
        <p:txBody>
          <a:bodyPr>
            <a:normAutofit/>
          </a:bodyPr>
          <a:lstStyle/>
          <a:p>
            <a:r>
              <a:rPr lang="ar-BH" sz="2400" dirty="0"/>
              <a:t>يتم استخدام </a:t>
            </a:r>
            <a:r>
              <a:rPr lang="en-US" sz="2400" dirty="0"/>
              <a:t>IPAS Madrid 3.5</a:t>
            </a:r>
            <a:r>
              <a:rPr lang="ar-BH" sz="2400" dirty="0"/>
              <a:t> لرفع العلامات الدولية</a:t>
            </a:r>
          </a:p>
        </p:txBody>
      </p:sp>
      <p:sp>
        <p:nvSpPr>
          <p:cNvPr id="4" name="Slide Number Placeholder 3">
            <a:extLst>
              <a:ext uri="{FF2B5EF4-FFF2-40B4-BE49-F238E27FC236}">
                <a16:creationId xmlns:a16="http://schemas.microsoft.com/office/drawing/2014/main" id="{8E9621F7-D5BB-4A53-9955-DF6FE970CC92}"/>
              </a:ext>
            </a:extLst>
          </p:cNvPr>
          <p:cNvSpPr>
            <a:spLocks noGrp="1"/>
          </p:cNvSpPr>
          <p:nvPr>
            <p:ph type="sldNum" sz="quarter" idx="12"/>
          </p:nvPr>
        </p:nvSpPr>
        <p:spPr/>
        <p:txBody>
          <a:bodyPr/>
          <a:lstStyle/>
          <a:p>
            <a:fld id="{4FAB73BC-B049-4115-A692-8D63A059BFB8}" type="slidenum">
              <a:rPr lang="en-US" smtClean="0"/>
              <a:pPr/>
              <a:t>6</a:t>
            </a:fld>
            <a:endParaRPr lang="en-US" dirty="0"/>
          </a:p>
        </p:txBody>
      </p:sp>
      <p:pic>
        <p:nvPicPr>
          <p:cNvPr id="5" name="Picture 4">
            <a:extLst>
              <a:ext uri="{FF2B5EF4-FFF2-40B4-BE49-F238E27FC236}">
                <a16:creationId xmlns:a16="http://schemas.microsoft.com/office/drawing/2014/main" id="{26CB5918-B42D-49CA-8A5A-7FD65877BB91}"/>
              </a:ext>
            </a:extLst>
          </p:cNvPr>
          <p:cNvPicPr>
            <a:picLocks noChangeAspect="1"/>
          </p:cNvPicPr>
          <p:nvPr/>
        </p:nvPicPr>
        <p:blipFill>
          <a:blip r:embed="rId2"/>
          <a:stretch>
            <a:fillRect/>
          </a:stretch>
        </p:blipFill>
        <p:spPr>
          <a:xfrm>
            <a:off x="3362394" y="1904999"/>
            <a:ext cx="5723862" cy="42330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71373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C644B-B774-4164-8906-2F9A4FD8D96B}"/>
              </a:ext>
            </a:extLst>
          </p:cNvPr>
          <p:cNvSpPr>
            <a:spLocks noGrp="1"/>
          </p:cNvSpPr>
          <p:nvPr>
            <p:ph type="title"/>
          </p:nvPr>
        </p:nvSpPr>
        <p:spPr/>
        <p:txBody>
          <a:bodyPr>
            <a:normAutofit/>
          </a:bodyPr>
          <a:lstStyle/>
          <a:p>
            <a:r>
              <a:rPr lang="ar-BH" sz="2400" dirty="0"/>
              <a:t>يتم استخدام </a:t>
            </a:r>
            <a:r>
              <a:rPr lang="en-US" sz="2400" dirty="0"/>
              <a:t>IPAS Manager 3.5</a:t>
            </a:r>
            <a:r>
              <a:rPr lang="ar-BH" sz="2400" dirty="0"/>
              <a:t> لرفع التغييرات الخاصة بسير العمل </a:t>
            </a:r>
          </a:p>
        </p:txBody>
      </p:sp>
      <p:sp>
        <p:nvSpPr>
          <p:cNvPr id="4" name="Slide Number Placeholder 3">
            <a:extLst>
              <a:ext uri="{FF2B5EF4-FFF2-40B4-BE49-F238E27FC236}">
                <a16:creationId xmlns:a16="http://schemas.microsoft.com/office/drawing/2014/main" id="{8E9621F7-D5BB-4A53-9955-DF6FE970CC92}"/>
              </a:ext>
            </a:extLst>
          </p:cNvPr>
          <p:cNvSpPr>
            <a:spLocks noGrp="1"/>
          </p:cNvSpPr>
          <p:nvPr>
            <p:ph type="sldNum" sz="quarter" idx="12"/>
          </p:nvPr>
        </p:nvSpPr>
        <p:spPr/>
        <p:txBody>
          <a:bodyPr/>
          <a:lstStyle/>
          <a:p>
            <a:fld id="{4FAB73BC-B049-4115-A692-8D63A059BFB8}" type="slidenum">
              <a:rPr lang="en-US" smtClean="0"/>
              <a:pPr/>
              <a:t>7</a:t>
            </a:fld>
            <a:endParaRPr lang="en-US" dirty="0"/>
          </a:p>
        </p:txBody>
      </p:sp>
      <p:pic>
        <p:nvPicPr>
          <p:cNvPr id="5" name="Picture 4">
            <a:extLst>
              <a:ext uri="{FF2B5EF4-FFF2-40B4-BE49-F238E27FC236}">
                <a16:creationId xmlns:a16="http://schemas.microsoft.com/office/drawing/2014/main" id="{AFC27A6C-40D3-44CA-A827-949B327FAA0B}"/>
              </a:ext>
            </a:extLst>
          </p:cNvPr>
          <p:cNvPicPr>
            <a:picLocks noChangeAspect="1"/>
          </p:cNvPicPr>
          <p:nvPr/>
        </p:nvPicPr>
        <p:blipFill rotWithShape="1">
          <a:blip r:embed="rId2"/>
          <a:srcRect b="1716"/>
          <a:stretch/>
        </p:blipFill>
        <p:spPr>
          <a:xfrm>
            <a:off x="2947477" y="1904998"/>
            <a:ext cx="5932777" cy="42433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2567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70C19-948B-4E5E-8A5C-6494931384BA}"/>
              </a:ext>
            </a:extLst>
          </p:cNvPr>
          <p:cNvSpPr>
            <a:spLocks noGrp="1"/>
          </p:cNvSpPr>
          <p:nvPr>
            <p:ph type="title"/>
          </p:nvPr>
        </p:nvSpPr>
        <p:spPr/>
        <p:txBody>
          <a:bodyPr>
            <a:normAutofit/>
          </a:bodyPr>
          <a:lstStyle/>
          <a:p>
            <a:r>
              <a:rPr lang="ar-BH" sz="2800" dirty="0"/>
              <a:t>الخدمات الإلكترونية المقدمة عبر الإنترنت</a:t>
            </a:r>
          </a:p>
        </p:txBody>
      </p:sp>
      <p:sp>
        <p:nvSpPr>
          <p:cNvPr id="3" name="Content Placeholder 2">
            <a:extLst>
              <a:ext uri="{FF2B5EF4-FFF2-40B4-BE49-F238E27FC236}">
                <a16:creationId xmlns:a16="http://schemas.microsoft.com/office/drawing/2014/main" id="{292434A7-E4DC-4FEC-A036-36B04964D388}"/>
              </a:ext>
            </a:extLst>
          </p:cNvPr>
          <p:cNvSpPr>
            <a:spLocks noGrp="1"/>
          </p:cNvSpPr>
          <p:nvPr>
            <p:ph idx="1"/>
          </p:nvPr>
        </p:nvSpPr>
        <p:spPr>
          <a:xfrm>
            <a:off x="1097280" y="1745673"/>
            <a:ext cx="10058400" cy="4442691"/>
          </a:xfrm>
        </p:spPr>
        <p:txBody>
          <a:bodyPr>
            <a:normAutofit/>
          </a:bodyPr>
          <a:lstStyle/>
          <a:p>
            <a:pPr marL="342900" indent="-342900">
              <a:buFont typeface="Arial" panose="020B0604020202020204" pitchFamily="34" charset="0"/>
              <a:buChar char="•"/>
            </a:pPr>
            <a:r>
              <a:rPr lang="ar-BH" sz="1400" dirty="0"/>
              <a:t>تدشين نظام </a:t>
            </a:r>
            <a:r>
              <a:rPr lang="ar-BH" sz="1400" dirty="0" err="1"/>
              <a:t>الوايبو</a:t>
            </a:r>
            <a:r>
              <a:rPr lang="ar-BH" sz="1400" dirty="0"/>
              <a:t> </a:t>
            </a:r>
            <a:r>
              <a:rPr lang="ar-BH" sz="1400" dirty="0" err="1"/>
              <a:t>ببلش</a:t>
            </a:r>
            <a:r>
              <a:rPr lang="ar-BH" sz="1400" dirty="0"/>
              <a:t> للعلامات التجارية و التصاميم الصناعية على موقع الوزارة الذي يعرض العلامات المسجلة و التصاميم المسجلة.</a:t>
            </a:r>
          </a:p>
          <a:p>
            <a:pPr marL="342900" indent="-342900">
              <a:buFont typeface="Arial" panose="020B0604020202020204" pitchFamily="34" charset="0"/>
              <a:buChar char="•"/>
            </a:pPr>
            <a:r>
              <a:rPr lang="ar-BH" sz="1400" dirty="0"/>
              <a:t>تجديد قيد وكيل ملكية صناعية.</a:t>
            </a:r>
          </a:p>
          <a:p>
            <a:pPr marL="342900" indent="-342900">
              <a:buFont typeface="Arial" panose="020B0604020202020204" pitchFamily="34" charset="0"/>
              <a:buChar char="•"/>
            </a:pPr>
            <a:r>
              <a:rPr lang="ar-BH" sz="1400" dirty="0"/>
              <a:t>تفعيل خدمة تقديم الطلب من غير مفتاح إلكتروني لمالكي السجلات من الخليجيين و المؤسسات الحكومية و الجمعيات.</a:t>
            </a:r>
          </a:p>
          <a:p>
            <a:pPr marL="342900" indent="-342900">
              <a:buFont typeface="Arial" panose="020B0604020202020204" pitchFamily="34" charset="0"/>
              <a:buChar char="•"/>
            </a:pPr>
            <a:r>
              <a:rPr lang="ar-BH" sz="1400" dirty="0"/>
              <a:t>البريد الإلكتروني الذي يتم إرساله تلقائيا من البوابة الإلكترونية يتضمن اللغتين(العربية و الإنجليزية).</a:t>
            </a:r>
          </a:p>
          <a:p>
            <a:pPr marL="342900" indent="-342900">
              <a:buFont typeface="Arial" panose="020B0604020202020204" pitchFamily="34" charset="0"/>
              <a:buChar char="•"/>
            </a:pPr>
            <a:r>
              <a:rPr lang="ar-BH" sz="1400" dirty="0"/>
              <a:t>تمكين</a:t>
            </a:r>
            <a:r>
              <a:rPr lang="ar-BH" sz="1400" b="1" dirty="0"/>
              <a:t> </a:t>
            </a:r>
            <a:r>
              <a:rPr lang="ar-BH" sz="1400" b="1" dirty="0">
                <a:solidFill>
                  <a:schemeClr val="accent1"/>
                </a:solidFill>
              </a:rPr>
              <a:t>اللغة الإنجليزية </a:t>
            </a:r>
            <a:r>
              <a:rPr lang="ar-BH" sz="1400" dirty="0"/>
              <a:t>لنظامي العلامات التجارية و التصاميم الصناعية في البوابة الإلكترونية.</a:t>
            </a:r>
          </a:p>
          <a:p>
            <a:pPr marL="342900" indent="-342900">
              <a:buFont typeface="Arial" panose="020B0604020202020204" pitchFamily="34" charset="0"/>
              <a:buChar char="•"/>
            </a:pPr>
            <a:r>
              <a:rPr lang="ar-SA" sz="1400" dirty="0"/>
              <a:t> </a:t>
            </a:r>
            <a:r>
              <a:rPr lang="ar-BH" sz="1400" dirty="0"/>
              <a:t>وضع </a:t>
            </a:r>
            <a:r>
              <a:rPr lang="ar-BH" sz="1400" b="1" dirty="0">
                <a:solidFill>
                  <a:schemeClr val="accent1"/>
                </a:solidFill>
              </a:rPr>
              <a:t>جميع</a:t>
            </a:r>
            <a:r>
              <a:rPr lang="ar-BH" sz="1400" b="1" dirty="0"/>
              <a:t> </a:t>
            </a:r>
            <a:r>
              <a:rPr lang="ar-BH" sz="1400" dirty="0"/>
              <a:t>خدمات العلامات التجارية و التصاميم الصناعية على البوابة الإلكترونية بعد </a:t>
            </a:r>
            <a:r>
              <a:rPr lang="ar-BH" sz="1400" b="1" dirty="0">
                <a:solidFill>
                  <a:schemeClr val="accent1"/>
                </a:solidFill>
              </a:rPr>
              <a:t>جائحة كورونا</a:t>
            </a:r>
            <a:r>
              <a:rPr lang="ar-BH" sz="1400" b="1" dirty="0"/>
              <a:t>.</a:t>
            </a:r>
          </a:p>
          <a:p>
            <a:pPr marL="342900" indent="-342900">
              <a:buFont typeface="Arial" panose="020B0604020202020204" pitchFamily="34" charset="0"/>
              <a:buChar char="•"/>
            </a:pPr>
            <a:r>
              <a:rPr lang="ar-SA" sz="1400" b="1" dirty="0"/>
              <a:t> </a:t>
            </a:r>
            <a:r>
              <a:rPr lang="ar-SA" sz="1400" dirty="0"/>
              <a:t>إضافة قسم لمسؤولي الملكية الفكرية في البوابة الإلكترونية ، يساعد هذا القسم المسؤولين على إكمال مهامهم اليومية من خلال إظهار المهام المعلقة وسجل المهام التي تم إكمالها سابقًا.</a:t>
            </a:r>
            <a:endParaRPr lang="ar-BH" sz="1400" dirty="0"/>
          </a:p>
          <a:p>
            <a:pPr marL="342900" indent="-342900">
              <a:buFont typeface="Arial" panose="020B0604020202020204" pitchFamily="34" charset="0"/>
              <a:buChar char="•"/>
            </a:pPr>
            <a:r>
              <a:rPr lang="ar-SA" sz="1400" dirty="0"/>
              <a:t>إضافة خيار الطباعة للطلبات في البوابة الإلكترونية.</a:t>
            </a:r>
            <a:endParaRPr lang="ar-BH" sz="1400" dirty="0"/>
          </a:p>
          <a:p>
            <a:pPr marL="342900" indent="-342900">
              <a:buFont typeface="Arial" panose="020B0604020202020204" pitchFamily="34" charset="0"/>
              <a:buChar char="•"/>
            </a:pPr>
            <a:r>
              <a:rPr lang="ar-BH" sz="1400" dirty="0"/>
              <a:t>تحسين وتطوير ميزة الإخطارات.</a:t>
            </a:r>
          </a:p>
          <a:p>
            <a:pPr marL="342900" indent="-342900">
              <a:lnSpc>
                <a:spcPct val="100000"/>
              </a:lnSpc>
              <a:buFont typeface="Arial" panose="020B0604020202020204" pitchFamily="34" charset="0"/>
              <a:buChar char="•"/>
            </a:pPr>
            <a:r>
              <a:rPr lang="ar-BH" sz="1400" dirty="0"/>
              <a:t>إضافة بعض التحسينات العامة على خطوات الموافقة والرفض لعملية تسجيل المستخدم في البوابة الإلكترونية للعلامات التجارية والتصاميم الصناعية.</a:t>
            </a:r>
            <a:endParaRPr lang="en-US" sz="1400" dirty="0"/>
          </a:p>
          <a:p>
            <a:pPr marL="342900" indent="-342900">
              <a:buFont typeface="Arial" panose="020B0604020202020204" pitchFamily="34" charset="0"/>
              <a:buChar char="•"/>
            </a:pPr>
            <a:endParaRPr lang="ar-BH" sz="1400" b="1" dirty="0"/>
          </a:p>
          <a:p>
            <a:pPr marL="342900" indent="-342900">
              <a:buFont typeface="+mj-lt"/>
              <a:buAutoNum type="arabicPeriod"/>
            </a:pPr>
            <a:endParaRPr lang="ar-BH" sz="1400" dirty="0"/>
          </a:p>
        </p:txBody>
      </p:sp>
      <p:sp>
        <p:nvSpPr>
          <p:cNvPr id="4" name="Slide Number Placeholder 3">
            <a:extLst>
              <a:ext uri="{FF2B5EF4-FFF2-40B4-BE49-F238E27FC236}">
                <a16:creationId xmlns:a16="http://schemas.microsoft.com/office/drawing/2014/main" id="{E6ED5A4E-6BFC-415C-94F4-474D85959681}"/>
              </a:ext>
            </a:extLst>
          </p:cNvPr>
          <p:cNvSpPr>
            <a:spLocks noGrp="1"/>
          </p:cNvSpPr>
          <p:nvPr>
            <p:ph type="sldNum" sz="quarter" idx="12"/>
          </p:nvPr>
        </p:nvSpPr>
        <p:spPr/>
        <p:txBody>
          <a:bodyPr/>
          <a:lstStyle/>
          <a:p>
            <a:fld id="{4FAB73BC-B049-4115-A692-8D63A059BFB8}" type="slidenum">
              <a:rPr lang="en-US" smtClean="0"/>
              <a:pPr/>
              <a:t>8</a:t>
            </a:fld>
            <a:endParaRPr lang="en-US" dirty="0"/>
          </a:p>
        </p:txBody>
      </p:sp>
    </p:spTree>
    <p:extLst>
      <p:ext uri="{BB962C8B-B14F-4D97-AF65-F5344CB8AC3E}">
        <p14:creationId xmlns:p14="http://schemas.microsoft.com/office/powerpoint/2010/main" val="2822199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70C19-948B-4E5E-8A5C-6494931384BA}"/>
              </a:ext>
            </a:extLst>
          </p:cNvPr>
          <p:cNvSpPr>
            <a:spLocks noGrp="1"/>
          </p:cNvSpPr>
          <p:nvPr>
            <p:ph type="title"/>
          </p:nvPr>
        </p:nvSpPr>
        <p:spPr/>
        <p:txBody>
          <a:bodyPr>
            <a:normAutofit/>
          </a:bodyPr>
          <a:lstStyle/>
          <a:p>
            <a:r>
              <a:rPr lang="ar-BH" sz="2800" dirty="0"/>
              <a:t>الخدمات الإلكترونية المقدمة عبر الإنترنت</a:t>
            </a:r>
          </a:p>
        </p:txBody>
      </p:sp>
      <p:sp>
        <p:nvSpPr>
          <p:cNvPr id="3" name="Content Placeholder 2">
            <a:extLst>
              <a:ext uri="{FF2B5EF4-FFF2-40B4-BE49-F238E27FC236}">
                <a16:creationId xmlns:a16="http://schemas.microsoft.com/office/drawing/2014/main" id="{292434A7-E4DC-4FEC-A036-36B04964D388}"/>
              </a:ext>
            </a:extLst>
          </p:cNvPr>
          <p:cNvSpPr>
            <a:spLocks noGrp="1"/>
          </p:cNvSpPr>
          <p:nvPr>
            <p:ph idx="1"/>
          </p:nvPr>
        </p:nvSpPr>
        <p:spPr>
          <a:xfrm>
            <a:off x="1097280" y="1745673"/>
            <a:ext cx="10058400" cy="4442691"/>
          </a:xfrm>
        </p:spPr>
        <p:txBody>
          <a:bodyPr>
            <a:normAutofit fontScale="92500" lnSpcReduction="10000"/>
          </a:bodyPr>
          <a:lstStyle/>
          <a:p>
            <a:pPr marL="285750" indent="-285750">
              <a:buFont typeface="Arial" panose="020B0604020202020204" pitchFamily="34" charset="0"/>
              <a:buChar char="•"/>
            </a:pPr>
            <a:r>
              <a:rPr lang="ar-BH" sz="1600" dirty="0"/>
              <a:t>خدمات العلامات التجارية الموجودة على البوابة الإلكترونية:</a:t>
            </a:r>
          </a:p>
          <a:p>
            <a:pPr marL="342900" indent="-342900">
              <a:buFont typeface="+mj-lt"/>
              <a:buAutoNum type="arabicPeriod"/>
            </a:pPr>
            <a:r>
              <a:rPr lang="ar-BH" sz="1600" dirty="0"/>
              <a:t>دفع رسوم نشر تسجيل علامة (حتى 10 علامات) و دفع رسوم تسجيل العلامة و إصدار الشهادة (حتى 10 علامات).</a:t>
            </a:r>
          </a:p>
          <a:p>
            <a:pPr marL="342900" indent="-342900">
              <a:buFont typeface="+mj-lt"/>
              <a:buAutoNum type="arabicPeriod"/>
            </a:pPr>
            <a:r>
              <a:rPr lang="ar-BH" sz="1600" dirty="0"/>
              <a:t>إمكانية استكمال النواقص الشكلية من قبل مقدم الطلب بحسب الفترة الزمنية المحددة في </a:t>
            </a:r>
            <a:r>
              <a:rPr lang="en-US" sz="1600" dirty="0"/>
              <a:t>IPAS</a:t>
            </a:r>
            <a:r>
              <a:rPr lang="ar-BH" sz="1600" dirty="0"/>
              <a:t>.</a:t>
            </a:r>
          </a:p>
          <a:p>
            <a:pPr marL="342900" indent="-342900">
              <a:buFont typeface="+mj-lt"/>
              <a:buAutoNum type="arabicPeriod"/>
            </a:pPr>
            <a:r>
              <a:rPr lang="ar-BH" sz="1600" dirty="0"/>
              <a:t>إضافة خدمات طلب لإهمال أو شطب علامة أو طلب لشهادة إيداع علامة.</a:t>
            </a:r>
          </a:p>
          <a:p>
            <a:pPr marL="342900" indent="-342900">
              <a:buFont typeface="+mj-lt"/>
              <a:buAutoNum type="arabicPeriod"/>
            </a:pPr>
            <a:r>
              <a:rPr lang="ar-SA" sz="1600" dirty="0"/>
              <a:t>تفعيل دفع الرسوم لأكثر من علامة تجارية واحدة في نفس الوقت.</a:t>
            </a:r>
            <a:endParaRPr lang="ar-BH" sz="1600" dirty="0"/>
          </a:p>
          <a:p>
            <a:pPr marL="342900" indent="-342900">
              <a:buFont typeface="+mj-lt"/>
              <a:buAutoNum type="arabicPeriod"/>
            </a:pPr>
            <a:r>
              <a:rPr lang="ar-BH" sz="1600" dirty="0"/>
              <a:t>تفعيل خاصية التجديد الاوتوماتيكي.</a:t>
            </a:r>
          </a:p>
          <a:p>
            <a:pPr marL="342900" indent="-342900">
              <a:buFont typeface="+mj-lt"/>
              <a:buAutoNum type="arabicPeriod"/>
            </a:pPr>
            <a:r>
              <a:rPr lang="ar-BH" sz="1600" dirty="0"/>
              <a:t>تفعيل ميزة الشطب الاوتوماتيكي في حال عدم التجديد </a:t>
            </a:r>
          </a:p>
          <a:p>
            <a:pPr marL="342900" indent="-342900">
              <a:buFont typeface="+mj-lt"/>
              <a:buAutoNum type="arabicPeriod"/>
            </a:pPr>
            <a:r>
              <a:rPr lang="ar-BH" sz="1600" dirty="0"/>
              <a:t>استحداث ميزة علاماتي.</a:t>
            </a:r>
          </a:p>
          <a:p>
            <a:pPr marL="342900" indent="-342900">
              <a:buFont typeface="+mj-lt"/>
              <a:buAutoNum type="arabicPeriod"/>
            </a:pPr>
            <a:r>
              <a:rPr lang="ar-BH" sz="1600" dirty="0"/>
              <a:t>عرض جميع العلامات الخاصة بالوكيل أو الفرد في قائمة منفصلة مع إمكانية تنزيل المرفقات الخاصة بكل علامة ومساعدة الفرد أو الوكيل لمعرفة الإجراء التالي لها. بالإضافة إلى القدرة على معرفة سجل التغييرات على العلامة وهو يساعد في إظهار جميع الإجراءات المتعلقة بالعلامة التجارية والطلبات المقدمة عليها للتسهيل على الفاحص في معرفة تسلسل الأحداث على العلامة في نظام </a:t>
            </a:r>
            <a:r>
              <a:rPr lang="ar-BH" sz="1600" dirty="0" err="1"/>
              <a:t>الاونلاين</a:t>
            </a:r>
            <a:r>
              <a:rPr lang="ar-BH" sz="1600" dirty="0"/>
              <a:t>.</a:t>
            </a:r>
          </a:p>
          <a:p>
            <a:pPr marL="342900" indent="-342900">
              <a:buFont typeface="+mj-lt"/>
              <a:buAutoNum type="arabicPeriod"/>
            </a:pPr>
            <a:r>
              <a:rPr lang="ar-BH" sz="1600" dirty="0"/>
              <a:t>إضافة ميزة استدعاء العلامات التجارية الغير موجودة في نظام </a:t>
            </a:r>
            <a:r>
              <a:rPr lang="ar-BH" sz="1600" dirty="0" err="1"/>
              <a:t>الاونلاين</a:t>
            </a:r>
            <a:r>
              <a:rPr lang="ar-BH" sz="1600" dirty="0"/>
              <a:t> ليتمكن صاحب العلامة من الاطلاع عليها واستكمال الإجراءات فيها.</a:t>
            </a:r>
            <a:endParaRPr lang="en-US" sz="1600" dirty="0"/>
          </a:p>
          <a:p>
            <a:pPr marL="342900" indent="-342900">
              <a:buFont typeface="+mj-lt"/>
              <a:buAutoNum type="arabicPeriod"/>
            </a:pPr>
            <a:r>
              <a:rPr lang="ar-BH" sz="1600" dirty="0"/>
              <a:t>إضافة زر لإصلاح الأخطاء الدفع في صفحة الإدارة للطلبات الجديدة.</a:t>
            </a:r>
            <a:endParaRPr lang="en-US" sz="1600" dirty="0"/>
          </a:p>
          <a:p>
            <a:pPr marL="342900" indent="-342900">
              <a:buFont typeface="+mj-lt"/>
              <a:buAutoNum type="arabicPeriod"/>
            </a:pPr>
            <a:endParaRPr lang="en-US" dirty="0"/>
          </a:p>
          <a:p>
            <a:pPr marL="342900" indent="-342900">
              <a:buFont typeface="+mj-lt"/>
              <a:buAutoNum type="arabicPeriod"/>
            </a:pPr>
            <a:endParaRPr lang="ar-BH" sz="1400" b="1" dirty="0"/>
          </a:p>
          <a:p>
            <a:pPr marL="342900" indent="-342900">
              <a:buFont typeface="+mj-lt"/>
              <a:buAutoNum type="arabicPeriod"/>
            </a:pPr>
            <a:endParaRPr lang="ar-BH" sz="1400" b="1" dirty="0"/>
          </a:p>
          <a:p>
            <a:pPr marL="342900" indent="-342900">
              <a:buFont typeface="+mj-lt"/>
              <a:buAutoNum type="arabicPeriod"/>
            </a:pPr>
            <a:endParaRPr lang="ar-BH" sz="1400" dirty="0"/>
          </a:p>
        </p:txBody>
      </p:sp>
      <p:sp>
        <p:nvSpPr>
          <p:cNvPr id="4" name="Slide Number Placeholder 3">
            <a:extLst>
              <a:ext uri="{FF2B5EF4-FFF2-40B4-BE49-F238E27FC236}">
                <a16:creationId xmlns:a16="http://schemas.microsoft.com/office/drawing/2014/main" id="{E6ED5A4E-6BFC-415C-94F4-474D85959681}"/>
              </a:ext>
            </a:extLst>
          </p:cNvPr>
          <p:cNvSpPr>
            <a:spLocks noGrp="1"/>
          </p:cNvSpPr>
          <p:nvPr>
            <p:ph type="sldNum" sz="quarter" idx="12"/>
          </p:nvPr>
        </p:nvSpPr>
        <p:spPr/>
        <p:txBody>
          <a:bodyPr/>
          <a:lstStyle/>
          <a:p>
            <a:fld id="{4FAB73BC-B049-4115-A692-8D63A059BFB8}" type="slidenum">
              <a:rPr lang="en-US" smtClean="0"/>
              <a:pPr/>
              <a:t>9</a:t>
            </a:fld>
            <a:endParaRPr lang="en-US" dirty="0"/>
          </a:p>
        </p:txBody>
      </p:sp>
    </p:spTree>
    <p:extLst>
      <p:ext uri="{BB962C8B-B14F-4D97-AF65-F5344CB8AC3E}">
        <p14:creationId xmlns:p14="http://schemas.microsoft.com/office/powerpoint/2010/main" val="1169350487"/>
      </p:ext>
    </p:extLst>
  </p:cSld>
  <p:clrMapOvr>
    <a:masterClrMapping/>
  </p:clrMapOvr>
</p:sld>
</file>

<file path=ppt/theme/theme1.xml><?xml version="1.0" encoding="utf-8"?>
<a:theme xmlns:a="http://schemas.openxmlformats.org/drawingml/2006/main" name="Retrospect">
  <a:themeElements>
    <a:clrScheme name="Custom 2">
      <a:dk1>
        <a:sysClr val="windowText" lastClr="000000"/>
      </a:dk1>
      <a:lt1>
        <a:sysClr val="window" lastClr="FFFFFF"/>
      </a:lt1>
      <a:dk2>
        <a:srgbClr val="37302A"/>
      </a:dk2>
      <a:lt2>
        <a:srgbClr val="D0CCB9"/>
      </a:lt2>
      <a:accent1>
        <a:srgbClr val="C00000"/>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2059</TotalTime>
  <Words>784</Words>
  <Application>Microsoft Office PowerPoint</Application>
  <PresentationFormat>Widescreen</PresentationFormat>
  <Paragraphs>102</Paragraphs>
  <Slides>15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Retrospect</vt:lpstr>
      <vt:lpstr>الوضع الحالي لأنظمة الملكية الفكرية في البحرين</vt:lpstr>
      <vt:lpstr>إحصائية لعدد الطلبات خلال السنوات الأربع الماضية</vt:lpstr>
      <vt:lpstr>البنية التحتية لتكنولوجيا المعلومات والاتصالات (ITC)</vt:lpstr>
      <vt:lpstr>نظام آيباس للعلامات التجارية و التصاميم الصناعية </vt:lpstr>
      <vt:lpstr>PowerPoint Presentation</vt:lpstr>
      <vt:lpstr>يتم استخدام IPAS Madrid 3.5 لرفع العلامات الدولية</vt:lpstr>
      <vt:lpstr>يتم استخدام IPAS Manager 3.5 لرفع التغييرات الخاصة بسير العمل </vt:lpstr>
      <vt:lpstr>الخدمات الإلكترونية المقدمة عبر الإنترنت</vt:lpstr>
      <vt:lpstr>الخدمات الإلكترونية المقدمة عبر الإنترنت</vt:lpstr>
      <vt:lpstr>الخدمات الإلكترونية المقدمة عبر الإنترنت</vt:lpstr>
      <vt:lpstr>تقديم العلامات التجارية من قبل الوكلاء و الأفراد من خلال البوابة الإلكترونية المربوطة مع نظام الآيباس</vt:lpstr>
      <vt:lpstr>خدمات للتظلم و الاعتراض و الشكاوى في البوابة الإلكترونية</vt:lpstr>
      <vt:lpstr>تقديم التصاميم الصناعية من قبل الوكلاء و الأفراد من خلال البوابة الإلكترونية المربوطة مع نظام الآيباس</vt:lpstr>
      <vt:lpstr>إطلاق الوايبو ببلش على موقع الوزارة لعرض العلامات التجارية و النماذج الصناعية التي تم تسجيلها</vt:lpstr>
      <vt:lpstr>التحديات التي طرأت بعد استخدام البوابة الإلكترونية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Four-step process infographic</dc:title>
  <dc:creator>Shaika Abdulla Alfadhel</dc:creator>
  <cp:lastModifiedBy>Zahra Mohamed Alnaser</cp:lastModifiedBy>
  <cp:revision>78</cp:revision>
  <dcterms:created xsi:type="dcterms:W3CDTF">2014-04-18T00:43:11Z</dcterms:created>
  <dcterms:modified xsi:type="dcterms:W3CDTF">2021-11-25T06:14:44Z</dcterms:modified>
</cp:coreProperties>
</file>