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83A66-9601-9262-5873-D20460A12C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8747C-EE7D-446F-516D-8A7EDAFA58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3EDE4-80F2-87A7-A3E8-89627586E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143CF-F500-87CE-B487-1CA62221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34834-8ED1-5F3D-19D6-ED575B874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03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12551-862C-1642-861B-BD94932F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E9FCB6-AF28-5D66-8DC3-2E999F2B3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B5F82-6DCF-E32B-AFC1-12C6B053A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AAD39-441B-7C08-3E06-DF643287D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3B213-9999-2155-7C2A-97A9F891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7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BDA212-DD88-8A1A-22DD-7AC839977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0879D0-C17C-8BCD-3069-ACB008C78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6DFDF-BAF4-CF4F-0651-88CC8F83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0C5B9-F97F-4FE0-FE2F-B98C998A1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C696A-FCDF-C633-7F01-8D71716D1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3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AE53-18CE-66F5-B7A5-DF7193FA1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C93B6-53A4-A5B1-702A-825FC4C19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06572-13D1-65A7-DC75-ADA87B8C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7AE24-393E-694B-5AA2-8A8E5B8A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EF937-C8E9-A1FB-8FCD-096733A6F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1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17BBF-E2B5-1179-B0EC-3DF1CD0CE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BAD1C-1C12-05EE-87A0-8329359AA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0057E-5C49-6684-31A8-83DC870D2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39541-685C-A8AD-325C-0C5969F5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E8199-0D02-B331-037C-58793CF8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9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F5B2B-6BA3-9557-6622-5B545A97E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840B7-79B9-0E70-FA89-1BAAF2AAA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C6AA3-2678-1CB2-E196-06DD9BE65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2992D-BDEF-1CB5-9736-6C0D9FECB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1FADC-0D21-74B8-3546-3B81C2CFD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A05F-3C0D-EF88-1E3A-D531DA12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3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81A7D-6CB9-656E-35AB-5D02DDAEB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F4570-FABF-08DF-66BE-428A4447B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7C83B-DB66-5E66-0C4D-1A154A6D53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B523FB-C6A0-FF9D-67DD-B87EF8C436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6123D3-E0DC-EC14-C92B-D0343FE312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AD7BC0-6160-F5A9-9E9A-A35D4BEB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2AEA60-BB92-4113-879F-5F81C8F7D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8778C-84E3-FDB1-7C3F-E5A35B893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4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7D006-8719-1FDD-97E5-CE31CBFBD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0F45B9-DB65-1C46-3AE2-F4558CB6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93C5CF-D89E-BA04-7B4F-FE46787BE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E24D8-393F-0479-B3AC-FCA5364A3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4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9E4E78-3963-9056-259D-7331728D1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18082-68F0-C4DD-546A-D77975F83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C7159-F2EC-966A-CC9B-B26049AD1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4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E5EC-8564-12F3-3C62-F655D216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05A85-447C-2F46-A543-DAECBDA84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159C46-9BAA-5BD2-0D0F-6BADB702C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B4C4C-6897-8B6A-4CD0-6864AC72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745218-7720-0124-3C91-327C63002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00C36-9ED9-735D-C06F-10FAE601D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56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40651-DF6C-7A7F-D57D-0EC63F950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9B5A2C-B382-7B46-7915-0203078CA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BBEE9-10FC-5376-2080-A38E0DD86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C4576-6CD3-9276-8AF6-56EDE176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622748-D685-F570-1EFF-E1D40237E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FD227F-E693-6128-198F-E83630F0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65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119683-29D7-9D74-E89A-6C14AB087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C01BE-D90D-FA64-AD7A-AE2553F11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D7B9-2063-D8AD-1C18-767D6C6816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705C1-0251-48CE-935B-FAEE6E6E05CA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2A613-403B-EAF6-E668-25FC69079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D88EB-B8A8-FAFE-2DB3-72AEE5010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20A34-0C29-4662-99FA-D7D375B3EA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MSIPCMContentMarking" descr="{&quot;HashCode&quot;:2082126947,&quot;Placement&quot;:&quot;Footer&quot;,&quot;Top&quot;:519.343,&quot;Left&quot;:406.33,&quot;SlideWidth&quot;:960,&quot;SlideHeight&quot;:540}">
            <a:extLst>
              <a:ext uri="{FF2B5EF4-FFF2-40B4-BE49-F238E27FC236}">
                <a16:creationId xmlns:a16="http://schemas.microsoft.com/office/drawing/2014/main" id="{B45FC36A-EC62-5CB9-2110-2B358AA57C41}"/>
              </a:ext>
            </a:extLst>
          </p:cNvPr>
          <p:cNvSpPr txBox="1"/>
          <p:nvPr userDrawn="1"/>
        </p:nvSpPr>
        <p:spPr>
          <a:xfrm>
            <a:off x="5160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MSIPCMContentMarking" descr="{&quot;HashCode&quot;:2082126947,&quot;Placement&quot;:&quot;Footer&quot;,&quot;Top&quot;:519.343,&quot;Left&quot;:406.33,&quot;SlideWidth&quot;:960,&quot;SlideHeight&quot;:540}">
            <a:extLst>
              <a:ext uri="{FF2B5EF4-FFF2-40B4-BE49-F238E27FC236}">
                <a16:creationId xmlns:a16="http://schemas.microsoft.com/office/drawing/2014/main" id="{4CA9312A-782A-FA1A-8496-128859DE7B23}"/>
              </a:ext>
            </a:extLst>
          </p:cNvPr>
          <p:cNvSpPr txBox="1"/>
          <p:nvPr userDrawn="1"/>
        </p:nvSpPr>
        <p:spPr>
          <a:xfrm>
            <a:off x="5160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  <p:extLst>
      <p:ext uri="{BB962C8B-B14F-4D97-AF65-F5344CB8AC3E}">
        <p14:creationId xmlns:p14="http://schemas.microsoft.com/office/powerpoint/2010/main" val="382449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3.wipo.int/confluence/display/HEC/Update+to+the+image+file+specifications+to+allow+better+quality+reproduction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A5DE14-818B-18C8-5B2A-0191C6A97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Moving </a:t>
            </a:r>
            <a:r>
              <a:rPr lang="fr-CA" dirty="0" err="1"/>
              <a:t>towards</a:t>
            </a:r>
            <a:r>
              <a:rPr lang="fr-CA" dirty="0"/>
              <a:t> </a:t>
            </a:r>
            <a:r>
              <a:rPr lang="fr-CA" dirty="0" err="1"/>
              <a:t>accepting</a:t>
            </a:r>
            <a:r>
              <a:rPr lang="fr-CA" dirty="0"/>
              <a:t> </a:t>
            </a:r>
            <a:r>
              <a:rPr lang="fr-CA" dirty="0" err="1"/>
              <a:t>vector</a:t>
            </a:r>
            <a:r>
              <a:rPr lang="fr-CA" dirty="0"/>
              <a:t> files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27D376-0050-AAFC-0E8F-D1EFFEE0E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Early</a:t>
            </a:r>
            <a:r>
              <a:rPr lang="fr-CA" dirty="0"/>
              <a:t> 2023: exploration and engagement </a:t>
            </a:r>
            <a:r>
              <a:rPr lang="fr-CA" dirty="0" err="1"/>
              <a:t>with</a:t>
            </a:r>
            <a:r>
              <a:rPr lang="fr-CA" dirty="0"/>
              <a:t> Offices and </a:t>
            </a:r>
            <a:r>
              <a:rPr lang="fr-CA" dirty="0" err="1"/>
              <a:t>users</a:t>
            </a:r>
            <a:r>
              <a:rPr lang="fr-CA" dirty="0"/>
              <a:t> </a:t>
            </a:r>
            <a:r>
              <a:rPr lang="fr-CA" dirty="0" err="1"/>
              <a:t>started</a:t>
            </a:r>
            <a:endParaRPr lang="fr-CA" dirty="0"/>
          </a:p>
          <a:p>
            <a:pPr lvl="1"/>
            <a:r>
              <a:rPr lang="en-US" dirty="0">
                <a:hlinkClick r:id="rId2"/>
              </a:rPr>
              <a:t>Update to the image file specifications to allow better quality reproductions - Hague Electronic Communication - WIPO Wiki</a:t>
            </a:r>
            <a:endParaRPr lang="en-US" dirty="0"/>
          </a:p>
          <a:p>
            <a:r>
              <a:rPr lang="en-US" dirty="0"/>
              <a:t>Draft technical requirements have been proposed to stimulate discussions</a:t>
            </a:r>
          </a:p>
        </p:txBody>
      </p:sp>
    </p:spTree>
    <p:extLst>
      <p:ext uri="{BB962C8B-B14F-4D97-AF65-F5344CB8AC3E}">
        <p14:creationId xmlns:p14="http://schemas.microsoft.com/office/powerpoint/2010/main" val="21196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34EDB1-9E04-4989-0E4D-1F5BEC463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Low-</a:t>
            </a:r>
            <a:r>
              <a:rPr lang="fr-CA" dirty="0" err="1"/>
              <a:t>hanging</a:t>
            </a:r>
            <a:r>
              <a:rPr lang="fr-CA" dirty="0"/>
              <a:t> fruit: </a:t>
            </a:r>
            <a:r>
              <a:rPr lang="fr-CA" dirty="0" err="1"/>
              <a:t>increasing</a:t>
            </a:r>
            <a:r>
              <a:rPr lang="fr-CA" dirty="0"/>
              <a:t> </a:t>
            </a:r>
            <a:r>
              <a:rPr lang="fr-CA" dirty="0" err="1"/>
              <a:t>resolution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25941B-7788-D124-11C9-0D1E7B15F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Baseline (JPG 300 dpi)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EFABEB3-AAA5-62F9-05A9-2EB76B77E5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1673" y="2505075"/>
            <a:ext cx="4754016" cy="368458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A4E7-5C8E-E66A-56FA-08EA9A0CE1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 err="1"/>
              <a:t>Improved</a:t>
            </a:r>
            <a:r>
              <a:rPr lang="fr-CA" dirty="0"/>
              <a:t> </a:t>
            </a:r>
            <a:r>
              <a:rPr lang="fr-CA" dirty="0" err="1"/>
              <a:t>resolution</a:t>
            </a:r>
            <a:r>
              <a:rPr lang="fr-CA" dirty="0"/>
              <a:t> (600 dpi)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B622852-E6AA-9C9E-149B-C53DA04316F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175493" y="2505075"/>
            <a:ext cx="3176602" cy="3684588"/>
          </a:xfrm>
        </p:spPr>
      </p:pic>
    </p:spTree>
    <p:extLst>
      <p:ext uri="{BB962C8B-B14F-4D97-AF65-F5344CB8AC3E}">
        <p14:creationId xmlns:p14="http://schemas.microsoft.com/office/powerpoint/2010/main" val="1949969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41CA8-E1AB-331C-C547-5767F44C9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 </a:t>
            </a:r>
            <a:r>
              <a:rPr lang="fr-CA" dirty="0" err="1"/>
              <a:t>better</a:t>
            </a:r>
            <a:r>
              <a:rPr lang="fr-CA" dirty="0"/>
              <a:t> raster format for line </a:t>
            </a:r>
            <a:r>
              <a:rPr lang="fr-CA" dirty="0" err="1"/>
              <a:t>drawings</a:t>
            </a:r>
            <a:r>
              <a:rPr lang="fr-CA" dirty="0"/>
              <a:t>: PNG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6FE5BB-219A-5628-C2CA-65002883CC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Baseline (JPG 300 dpi)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A269AF-BFDA-44F3-789A-0D3A1AA0B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/>
              <a:t>PNG (600 dpi)</a:t>
            </a:r>
            <a:endParaRPr lang="en-US" dirty="0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492FA4D8-AD69-8048-A2FD-3D91950AFA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1673" y="2505075"/>
            <a:ext cx="4754016" cy="3684588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04C9AC5-77AA-EE7F-7CDF-40D13F8014D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162800" y="2607243"/>
            <a:ext cx="3086100" cy="3616037"/>
          </a:xfrm>
        </p:spPr>
      </p:pic>
    </p:spTree>
    <p:extLst>
      <p:ext uri="{BB962C8B-B14F-4D97-AF65-F5344CB8AC3E}">
        <p14:creationId xmlns:p14="http://schemas.microsoft.com/office/powerpoint/2010/main" val="64325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97331-FA6A-92EC-B790-C5056B169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The best format for line </a:t>
            </a:r>
            <a:r>
              <a:rPr lang="fr-CA" dirty="0" err="1"/>
              <a:t>drawings</a:t>
            </a:r>
            <a:r>
              <a:rPr lang="fr-CA" dirty="0"/>
              <a:t>: </a:t>
            </a:r>
            <a:r>
              <a:rPr lang="fr-CA" dirty="0" err="1"/>
              <a:t>Vector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54EC5-9FBF-7B8F-B455-98A0096F1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Baseline (JPG 300 dpi)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015D3-58C8-11D1-E32F-9F4110BA1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 err="1"/>
              <a:t>Vector</a:t>
            </a:r>
            <a:r>
              <a:rPr lang="fr-CA" dirty="0"/>
              <a:t> (SVG)</a:t>
            </a:r>
            <a:endParaRPr lang="en-US" dirty="0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B015867C-891C-3DE3-19BD-78BFA829F2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1673" y="2505075"/>
            <a:ext cx="4754016" cy="3684588"/>
          </a:xfr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D4F34E45-5F4D-73DA-282E-13C0300B1A4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01023" y="2505075"/>
            <a:ext cx="4125542" cy="3684588"/>
          </a:xfrm>
        </p:spPr>
      </p:pic>
    </p:spTree>
    <p:extLst>
      <p:ext uri="{BB962C8B-B14F-4D97-AF65-F5344CB8AC3E}">
        <p14:creationId xmlns:p14="http://schemas.microsoft.com/office/powerpoint/2010/main" val="1192689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4BE3FC-D55C-D755-AF82-0A6B365B1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Main challenge and </a:t>
            </a:r>
            <a:r>
              <a:rPr lang="fr-CA" dirty="0" err="1"/>
              <a:t>risk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F30B00-140C-3445-9862-83243ABD9B4F}"/>
              </a:ext>
            </a:extLst>
          </p:cNvPr>
          <p:cNvSpPr/>
          <p:nvPr/>
        </p:nvSpPr>
        <p:spPr>
          <a:xfrm>
            <a:off x="838200" y="3359150"/>
            <a:ext cx="18034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International Bureau system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0E58A8-B597-3375-CAE8-B52E7CF85D30}"/>
              </a:ext>
            </a:extLst>
          </p:cNvPr>
          <p:cNvSpPr/>
          <p:nvPr/>
        </p:nvSpPr>
        <p:spPr>
          <a:xfrm>
            <a:off x="3759200" y="3359150"/>
            <a:ext cx="18034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International Design Bulletin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BE4B99-2F19-ABEA-EF51-05F7CC9D6D25}"/>
              </a:ext>
            </a:extLst>
          </p:cNvPr>
          <p:cNvSpPr/>
          <p:nvPr/>
        </p:nvSpPr>
        <p:spPr>
          <a:xfrm>
            <a:off x="8547100" y="1210469"/>
            <a:ext cx="18034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Office A System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64D687-457E-F8FE-37B0-77B9D6E2F565}"/>
              </a:ext>
            </a:extLst>
          </p:cNvPr>
          <p:cNvSpPr/>
          <p:nvPr/>
        </p:nvSpPr>
        <p:spPr>
          <a:xfrm>
            <a:off x="8547100" y="3350816"/>
            <a:ext cx="18034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Office B System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167A38-076D-DDA3-0D1D-6756C77E1464}"/>
              </a:ext>
            </a:extLst>
          </p:cNvPr>
          <p:cNvSpPr/>
          <p:nvPr/>
        </p:nvSpPr>
        <p:spPr>
          <a:xfrm>
            <a:off x="8547100" y="4946650"/>
            <a:ext cx="18034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Office C System</a:t>
            </a:r>
            <a:endParaRPr 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DCE6584-B5BF-1F59-E722-C9B2FEC6A851}"/>
              </a:ext>
            </a:extLst>
          </p:cNvPr>
          <p:cNvSpPr/>
          <p:nvPr/>
        </p:nvSpPr>
        <p:spPr>
          <a:xfrm>
            <a:off x="7213600" y="1244204"/>
            <a:ext cx="1333500" cy="89296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Import</a:t>
            </a:r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F74F63A-0421-59C8-CF1F-D538763E304F}"/>
              </a:ext>
            </a:extLst>
          </p:cNvPr>
          <p:cNvSpPr/>
          <p:nvPr/>
        </p:nvSpPr>
        <p:spPr>
          <a:xfrm>
            <a:off x="7213600" y="3351016"/>
            <a:ext cx="1333500" cy="89296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Import</a:t>
            </a:r>
            <a:endParaRPr lang="en-US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7C5F8D6B-893A-5A71-56D1-B4AC1697901D}"/>
              </a:ext>
            </a:extLst>
          </p:cNvPr>
          <p:cNvSpPr/>
          <p:nvPr/>
        </p:nvSpPr>
        <p:spPr>
          <a:xfrm>
            <a:off x="7213600" y="4913314"/>
            <a:ext cx="1333500" cy="89296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Import</a:t>
            </a:r>
            <a:endParaRPr lang="en-US" dirty="0"/>
          </a:p>
        </p:txBody>
      </p:sp>
      <p:sp>
        <p:nvSpPr>
          <p:cNvPr id="20" name="Rectangle: Folded Corner 19">
            <a:extLst>
              <a:ext uri="{FF2B5EF4-FFF2-40B4-BE49-F238E27FC236}">
                <a16:creationId xmlns:a16="http://schemas.microsoft.com/office/drawing/2014/main" id="{23BC07A1-B7EF-B36A-39FC-23A109867271}"/>
              </a:ext>
            </a:extLst>
          </p:cNvPr>
          <p:cNvSpPr/>
          <p:nvPr/>
        </p:nvSpPr>
        <p:spPr>
          <a:xfrm>
            <a:off x="4635500" y="4235450"/>
            <a:ext cx="927100" cy="584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Images</a:t>
            </a:r>
            <a:endParaRPr lang="en-US" dirty="0"/>
          </a:p>
        </p:txBody>
      </p:sp>
      <p:sp>
        <p:nvSpPr>
          <p:cNvPr id="21" name="Rectangle: Folded Corner 20">
            <a:extLst>
              <a:ext uri="{FF2B5EF4-FFF2-40B4-BE49-F238E27FC236}">
                <a16:creationId xmlns:a16="http://schemas.microsoft.com/office/drawing/2014/main" id="{B7B6810A-ACA9-4732-C533-9E74F1C3FC9A}"/>
              </a:ext>
            </a:extLst>
          </p:cNvPr>
          <p:cNvSpPr/>
          <p:nvPr/>
        </p:nvSpPr>
        <p:spPr>
          <a:xfrm>
            <a:off x="8928100" y="2023666"/>
            <a:ext cx="1600200" cy="584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Copy of images</a:t>
            </a:r>
            <a:endParaRPr lang="en-US" dirty="0"/>
          </a:p>
        </p:txBody>
      </p:sp>
      <p:sp>
        <p:nvSpPr>
          <p:cNvPr id="22" name="Rectangle: Folded Corner 21">
            <a:extLst>
              <a:ext uri="{FF2B5EF4-FFF2-40B4-BE49-F238E27FC236}">
                <a16:creationId xmlns:a16="http://schemas.microsoft.com/office/drawing/2014/main" id="{065F219A-9219-D496-35CA-9CC7DD852A22}"/>
              </a:ext>
            </a:extLst>
          </p:cNvPr>
          <p:cNvSpPr/>
          <p:nvPr/>
        </p:nvSpPr>
        <p:spPr>
          <a:xfrm>
            <a:off x="8928100" y="4138811"/>
            <a:ext cx="1600200" cy="584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Copy of images</a:t>
            </a:r>
            <a:endParaRPr lang="en-US" dirty="0"/>
          </a:p>
        </p:txBody>
      </p:sp>
      <p:sp>
        <p:nvSpPr>
          <p:cNvPr id="23" name="Rectangle: Folded Corner 22">
            <a:extLst>
              <a:ext uri="{FF2B5EF4-FFF2-40B4-BE49-F238E27FC236}">
                <a16:creationId xmlns:a16="http://schemas.microsoft.com/office/drawing/2014/main" id="{BEA41718-DF9B-7DF3-7055-A18363C87A6B}"/>
              </a:ext>
            </a:extLst>
          </p:cNvPr>
          <p:cNvSpPr/>
          <p:nvPr/>
        </p:nvSpPr>
        <p:spPr>
          <a:xfrm>
            <a:off x="8928100" y="5729088"/>
            <a:ext cx="1600200" cy="584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Copy of images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B25AD1-97C4-9965-8D50-446AD85D8936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2641600" y="3797300"/>
            <a:ext cx="1117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E4F380E-68FE-1A34-F405-C98A7AD2A927}"/>
              </a:ext>
            </a:extLst>
          </p:cNvPr>
          <p:cNvCxnSpPr>
            <a:stCxn id="12" idx="3"/>
            <a:endCxn id="17" idx="1"/>
          </p:cNvCxnSpPr>
          <p:nvPr/>
        </p:nvCxnSpPr>
        <p:spPr>
          <a:xfrm flipV="1">
            <a:off x="5562600" y="1690688"/>
            <a:ext cx="1651000" cy="21066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98F5996C-71DD-9E3A-AAD5-F85068697E8E}"/>
              </a:ext>
            </a:extLst>
          </p:cNvPr>
          <p:cNvCxnSpPr>
            <a:stCxn id="12" idx="3"/>
            <a:endCxn id="19" idx="1"/>
          </p:cNvCxnSpPr>
          <p:nvPr/>
        </p:nvCxnSpPr>
        <p:spPr>
          <a:xfrm>
            <a:off x="5562600" y="3797300"/>
            <a:ext cx="1651000" cy="15624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B9B5943-F889-527E-9A43-D179F7F183DC}"/>
              </a:ext>
            </a:extLst>
          </p:cNvPr>
          <p:cNvCxnSpPr>
            <a:stCxn id="12" idx="3"/>
            <a:endCxn id="18" idx="1"/>
          </p:cNvCxnSpPr>
          <p:nvPr/>
        </p:nvCxnSpPr>
        <p:spPr>
          <a:xfrm>
            <a:off x="5562600" y="3797300"/>
            <a:ext cx="1651000" cy="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miley Face 35">
            <a:extLst>
              <a:ext uri="{FF2B5EF4-FFF2-40B4-BE49-F238E27FC236}">
                <a16:creationId xmlns:a16="http://schemas.microsoft.com/office/drawing/2014/main" id="{74B0EE9B-3CE7-7A16-A434-AE0188A8C44F}"/>
              </a:ext>
            </a:extLst>
          </p:cNvPr>
          <p:cNvSpPr/>
          <p:nvPr/>
        </p:nvSpPr>
        <p:spPr>
          <a:xfrm>
            <a:off x="10909300" y="2023666"/>
            <a:ext cx="546100" cy="584200"/>
          </a:xfrm>
          <a:prstGeom prst="smileyFac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1EA21C6-80DC-F326-4993-5A9761D8B594}"/>
              </a:ext>
            </a:extLst>
          </p:cNvPr>
          <p:cNvCxnSpPr>
            <a:cxnSpLocks/>
            <a:stCxn id="21" idx="3"/>
            <a:endCxn id="36" idx="2"/>
          </p:cNvCxnSpPr>
          <p:nvPr/>
        </p:nvCxnSpPr>
        <p:spPr>
          <a:xfrm>
            <a:off x="10528300" y="2315766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miley Face 39">
            <a:extLst>
              <a:ext uri="{FF2B5EF4-FFF2-40B4-BE49-F238E27FC236}">
                <a16:creationId xmlns:a16="http://schemas.microsoft.com/office/drawing/2014/main" id="{7A36F8F5-BBFE-62EB-8847-43BA3DDF5777}"/>
              </a:ext>
            </a:extLst>
          </p:cNvPr>
          <p:cNvSpPr/>
          <p:nvPr/>
        </p:nvSpPr>
        <p:spPr>
          <a:xfrm>
            <a:off x="10909300" y="4126905"/>
            <a:ext cx="546100" cy="584200"/>
          </a:xfrm>
          <a:prstGeom prst="smileyFac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7515E36-8C08-1C8D-C38D-EAC10B205201}"/>
              </a:ext>
            </a:extLst>
          </p:cNvPr>
          <p:cNvCxnSpPr>
            <a:cxnSpLocks/>
            <a:stCxn id="22" idx="3"/>
            <a:endCxn id="40" idx="2"/>
          </p:cNvCxnSpPr>
          <p:nvPr/>
        </p:nvCxnSpPr>
        <p:spPr>
          <a:xfrm flipV="1">
            <a:off x="10528300" y="4419005"/>
            <a:ext cx="381000" cy="11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1A80EAF-E19E-F974-1D5B-2A2F9A6F1CCF}"/>
              </a:ext>
            </a:extLst>
          </p:cNvPr>
          <p:cNvCxnSpPr>
            <a:cxnSpLocks/>
            <a:stCxn id="23" idx="3"/>
            <a:endCxn id="45" idx="2"/>
          </p:cNvCxnSpPr>
          <p:nvPr/>
        </p:nvCxnSpPr>
        <p:spPr>
          <a:xfrm>
            <a:off x="10528300" y="6021188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miley Face 44">
            <a:extLst>
              <a:ext uri="{FF2B5EF4-FFF2-40B4-BE49-F238E27FC236}">
                <a16:creationId xmlns:a16="http://schemas.microsoft.com/office/drawing/2014/main" id="{F0322D9E-5C3D-9F06-D449-16B6832F41D2}"/>
              </a:ext>
            </a:extLst>
          </p:cNvPr>
          <p:cNvSpPr/>
          <p:nvPr/>
        </p:nvSpPr>
        <p:spPr>
          <a:xfrm>
            <a:off x="10909300" y="5729088"/>
            <a:ext cx="546100" cy="584200"/>
          </a:xfrm>
          <a:prstGeom prst="smileyFac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: Folded Corner 47">
            <a:extLst>
              <a:ext uri="{FF2B5EF4-FFF2-40B4-BE49-F238E27FC236}">
                <a16:creationId xmlns:a16="http://schemas.microsoft.com/office/drawing/2014/main" id="{7893C91C-6566-688B-3384-2CA482D4F11E}"/>
              </a:ext>
            </a:extLst>
          </p:cNvPr>
          <p:cNvSpPr/>
          <p:nvPr/>
        </p:nvSpPr>
        <p:spPr>
          <a:xfrm>
            <a:off x="1568450" y="4224140"/>
            <a:ext cx="927100" cy="584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0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131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Moving towards accepting vector files</vt:lpstr>
      <vt:lpstr>Low-hanging fruit: increasing resolution</vt:lpstr>
      <vt:lpstr>A better raster format for line drawings: PNG</vt:lpstr>
      <vt:lpstr>The best format for line drawings: Vector</vt:lpstr>
      <vt:lpstr>Main challenge and risk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towards accepting vector files</dc:title>
  <dc:creator>OUELLETTE Jean-François</dc:creator>
  <cp:lastModifiedBy>OUELLETTE Jean-François</cp:lastModifiedBy>
  <cp:revision>4</cp:revision>
  <dcterms:created xsi:type="dcterms:W3CDTF">2023-08-16T07:24:45Z</dcterms:created>
  <dcterms:modified xsi:type="dcterms:W3CDTF">2023-08-16T13:38:28Z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fc084f7-b690-4c43-8ee6-d475b6d3461d_Enabled">
    <vt:lpwstr>true</vt:lpwstr>
  </property>
  <property fmtid="{D5CDD505-2E9C-101B-9397-08002B2CF9AE}" pid="3" name="MSIP_Label_bfc084f7-b690-4c43-8ee6-d475b6d3461d_SetDate">
    <vt:lpwstr>2023-08-16T13:38:28Z</vt:lpwstr>
  </property>
  <property fmtid="{D5CDD505-2E9C-101B-9397-08002B2CF9AE}" pid="4" name="MSIP_Label_bfc084f7-b690-4c43-8ee6-d475b6d3461d_Method">
    <vt:lpwstr>Standard</vt:lpwstr>
  </property>
  <property fmtid="{D5CDD505-2E9C-101B-9397-08002B2CF9AE}" pid="5" name="MSIP_Label_bfc084f7-b690-4c43-8ee6-d475b6d3461d_Name">
    <vt:lpwstr>FOR OFFICIAL USE ONLY</vt:lpwstr>
  </property>
  <property fmtid="{D5CDD505-2E9C-101B-9397-08002B2CF9AE}" pid="6" name="MSIP_Label_bfc084f7-b690-4c43-8ee6-d475b6d3461d_SiteId">
    <vt:lpwstr>faa31b06-8ccc-48c9-867f-f7510dd11c02</vt:lpwstr>
  </property>
  <property fmtid="{D5CDD505-2E9C-101B-9397-08002B2CF9AE}" pid="7" name="MSIP_Label_bfc084f7-b690-4c43-8ee6-d475b6d3461d_ActionId">
    <vt:lpwstr>2a2897eb-4657-44fa-a8dd-a4212f2e024e</vt:lpwstr>
  </property>
  <property fmtid="{D5CDD505-2E9C-101B-9397-08002B2CF9AE}" pid="8" name="MSIP_Label_bfc084f7-b690-4c43-8ee6-d475b6d3461d_ContentBits">
    <vt:lpwstr>2</vt:lpwstr>
  </property>
</Properties>
</file>