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5" r:id="rId3"/>
    <p:sldMasterId id="2147483697" r:id="rId4"/>
  </p:sldMasterIdLst>
  <p:notesMasterIdLst>
    <p:notesMasterId r:id="rId15"/>
  </p:notesMasterIdLst>
  <p:sldIdLst>
    <p:sldId id="256" r:id="rId5"/>
    <p:sldId id="495" r:id="rId6"/>
    <p:sldId id="554" r:id="rId7"/>
    <p:sldId id="558" r:id="rId8"/>
    <p:sldId id="556" r:id="rId9"/>
    <p:sldId id="557" r:id="rId10"/>
    <p:sldId id="559" r:id="rId11"/>
    <p:sldId id="560" r:id="rId12"/>
    <p:sldId id="561" r:id="rId13"/>
    <p:sldId id="505" r:id="rId1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–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–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74" autoAdjust="0"/>
    <p:restoredTop sz="81197" autoAdjust="0"/>
  </p:normalViewPr>
  <p:slideViewPr>
    <p:cSldViewPr>
      <p:cViewPr varScale="1">
        <p:scale>
          <a:sx n="69" d="100"/>
          <a:sy n="69" d="100"/>
        </p:scale>
        <p:origin x="1670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77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D6BCD-02A0-469A-9C56-458C64DEDC5D}" type="datetimeFigureOut">
              <a:rPr lang="en-US" smtClean="0"/>
              <a:t>11/6/2023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EE7CF2-2409-418E-B977-43B61968F02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09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E7CF2-2409-418E-B977-43B61968F02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994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fr-FR" noProof="0"/>
              <a:t>Click to edit Master title style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8608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altLang="fr-FR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97758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210080-9E62-4C82-9C4F-57F6145F13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667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210080-9E62-4C82-9C4F-57F6145F13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4579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9210080-9E62-4C82-9C4F-57F6145F13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324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90670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826188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43499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338900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101216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464142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8764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0"/>
            <a:ext cx="2133600" cy="476250"/>
          </a:xfrm>
          <a:ln/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fld id="{458ED907-D769-438A-ACB9-84D806C060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9234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03169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fr-CH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35346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661290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265160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A7B9F-40E3-494F-B320-09FA0CDE3C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3626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0C232-2F45-4A7E-AD29-1564074471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356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4A6824-9F09-403C-AC51-75B874E45F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301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C957F-C0C6-476C-9C7B-95453F93E3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5582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8ED49-38BF-4CE7-BC2B-E643211BC1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0452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59DD1-6174-42EB-BCFA-07E4FA9697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020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210080-9E62-4C82-9C4F-57F6145F13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685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07057-45CC-42DA-882B-9CFE3D92C4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4670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0AB60-4142-4B57-818A-F495B16109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8392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fr-CH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62328-9CF8-4BC0-A327-940E215BAD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7034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5652A-4608-4731-8F6A-199F196C48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4546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07D8D-270E-4E29-947E-210C1834F1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6468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089BE-538A-4D2F-BF6C-786AB86FE0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8098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FAD8C-D386-461D-8B08-5887F606FD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1906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A05F7-F14F-4C00-AF5F-D8101B6F61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548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C6E2C-F05B-4BF9-B6AE-EAA637ACD5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1248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7F610-4B6C-4ABD-A239-6497D4674A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247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4038600" cy="4352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210080-9E62-4C82-9C4F-57F6145F13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4047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25EE3-CD16-4F9A-AA44-00DF63094D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0054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0BC70-9AA0-45BE-A430-CA74C927AC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40383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9ADF6-6D87-46A6-82DC-3B7D701A5A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97370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fr-CH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D21D5-DE3B-43F2-BF3A-E36EA2DE71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54598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26017-7628-43DA-A4D0-9FCA161421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04782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CA2C8-C8EE-4000-A48D-BE294506D8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98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210080-9E62-4C82-9C4F-57F6145F13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442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210080-9E62-4C82-9C4F-57F6145F13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650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210080-9E62-4C82-9C4F-57F6145F13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73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210080-9E62-4C82-9C4F-57F6145F13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080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fr-CH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210080-9E62-4C82-9C4F-57F6145F13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634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text styles</a:t>
            </a:r>
          </a:p>
          <a:p>
            <a:pPr lvl="1"/>
            <a:r>
              <a:rPr lang="en-US" altLang="fr-FR"/>
              <a:t>Second level</a:t>
            </a:r>
          </a:p>
          <a:p>
            <a:pPr lvl="2"/>
            <a:r>
              <a:rPr lang="en-US" altLang="fr-FR"/>
              <a:t>Third level</a:t>
            </a:r>
          </a:p>
          <a:p>
            <a:pPr lvl="3"/>
            <a:r>
              <a:rPr lang="en-US" altLang="fr-FR"/>
              <a:t>Fourth level</a:t>
            </a:r>
          </a:p>
          <a:p>
            <a:pPr lvl="4"/>
            <a:r>
              <a:rPr lang="en-US" altLang="fr-FR"/>
              <a:t>Fifth level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fld id="{79210080-9E62-4C82-9C4F-57F6145F13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3" name="fc" descr="WIPO FOR OFFICIAL USE ONLY"/>
          <p:cNvSpPr txBox="1"/>
          <p:nvPr userDrawn="1"/>
        </p:nvSpPr>
        <p:spPr>
          <a:xfrm>
            <a:off x="0" y="6537960"/>
            <a:ext cx="9144000" cy="2231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850" b="0" i="0" u="none" baseline="0">
              <a:solidFill>
                <a:srgbClr val="000000"/>
              </a:solidFill>
              <a:latin typeface="Microsoft Sans Serif" panose="020B0604020202020204" pitchFamily="34" charset="0"/>
            </a:endParaRPr>
          </a:p>
        </p:txBody>
      </p:sp>
      <p:sp>
        <p:nvSpPr>
          <p:cNvPr id="5" name="MSIPCMContentMarking" descr="{&quot;HashCode&quot;:2082126947,&quot;Placement&quot;:&quot;Footer&quot;,&quot;Top&quot;:519.343,&quot;Left&quot;:286.33,&quot;SlideWidth&quot;:720,&quot;SlideHeight&quot;:540}">
            <a:extLst>
              <a:ext uri="{FF2B5EF4-FFF2-40B4-BE49-F238E27FC236}">
                <a16:creationId xmlns:a16="http://schemas.microsoft.com/office/drawing/2014/main" id="{5112D27C-5E89-F309-F306-DDA09B0E72A4}"/>
              </a:ext>
            </a:extLst>
          </p:cNvPr>
          <p:cNvSpPr txBox="1"/>
          <p:nvPr userDrawn="1"/>
        </p:nvSpPr>
        <p:spPr>
          <a:xfrm>
            <a:off x="3636391" y="6649884"/>
            <a:ext cx="1871217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US" sz="1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MSIPCMContentMarking" descr="{&quot;HashCode&quot;:2082126947,&quot;Placement&quot;:&quot;Footer&quot;,&quot;Top&quot;:519.343,&quot;Left&quot;:286.33,&quot;SlideWidth&quot;:720,&quot;SlideHeight&quot;:540}">
            <a:extLst>
              <a:ext uri="{FF2B5EF4-FFF2-40B4-BE49-F238E27FC236}">
                <a16:creationId xmlns:a16="http://schemas.microsoft.com/office/drawing/2014/main" id="{E7D95EF2-16E5-F148-87E8-7BDEC061760F}"/>
              </a:ext>
            </a:extLst>
          </p:cNvPr>
          <p:cNvSpPr txBox="1"/>
          <p:nvPr userDrawn="1"/>
        </p:nvSpPr>
        <p:spPr>
          <a:xfrm>
            <a:off x="3636391" y="6595656"/>
            <a:ext cx="1871217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WIPO FOR OFFICIAL USE ONLY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text styles</a:t>
            </a:r>
          </a:p>
          <a:p>
            <a:pPr lvl="1"/>
            <a:r>
              <a:rPr lang="en-US" altLang="fr-FR"/>
              <a:t>Second level</a:t>
            </a:r>
          </a:p>
          <a:p>
            <a:pPr lvl="2"/>
            <a:r>
              <a:rPr lang="en-US" altLang="fr-FR"/>
              <a:t>Third level</a:t>
            </a:r>
          </a:p>
          <a:p>
            <a:pPr lvl="3"/>
            <a:r>
              <a:rPr lang="en-US" altLang="fr-FR"/>
              <a:t>Fourth level</a:t>
            </a:r>
          </a:p>
          <a:p>
            <a:pPr lvl="4"/>
            <a:r>
              <a:rPr lang="en-US" altLang="fr-FR"/>
              <a:t>Fifth level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09B78-A460-4F6C-81B1-58A5D0943BC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fc" descr="WIPO FOR OFFICIAL USE ONLY"/>
          <p:cNvSpPr txBox="1"/>
          <p:nvPr userDrawn="1"/>
        </p:nvSpPr>
        <p:spPr>
          <a:xfrm>
            <a:off x="0" y="6537960"/>
            <a:ext cx="9144000" cy="2231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850" b="0" i="0" u="none" baseline="0">
              <a:solidFill>
                <a:srgbClr val="000000"/>
              </a:solidFill>
              <a:latin typeface="Microsoft Sans Serif" panose="020B0604020202020204" pitchFamily="34" charset="0"/>
            </a:endParaRPr>
          </a:p>
        </p:txBody>
      </p:sp>
      <p:sp>
        <p:nvSpPr>
          <p:cNvPr id="5" name="MSIPCMContentMarking" descr="{&quot;HashCode&quot;:2082126947,&quot;Placement&quot;:&quot;Footer&quot;,&quot;Top&quot;:519.343,&quot;Left&quot;:286.33,&quot;SlideWidth&quot;:720,&quot;SlideHeight&quot;:540}">
            <a:extLst>
              <a:ext uri="{FF2B5EF4-FFF2-40B4-BE49-F238E27FC236}">
                <a16:creationId xmlns:a16="http://schemas.microsoft.com/office/drawing/2014/main" id="{85EB36BF-7FDB-CB16-E5A0-03876AE8C324}"/>
              </a:ext>
            </a:extLst>
          </p:cNvPr>
          <p:cNvSpPr txBox="1"/>
          <p:nvPr userDrawn="1"/>
        </p:nvSpPr>
        <p:spPr>
          <a:xfrm>
            <a:off x="3636391" y="6649884"/>
            <a:ext cx="1871217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US" sz="1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MSIPCMContentMarking" descr="{&quot;HashCode&quot;:2082126947,&quot;Placement&quot;:&quot;Footer&quot;,&quot;Top&quot;:519.343,&quot;Left&quot;:286.33,&quot;SlideWidth&quot;:720,&quot;SlideHeight&quot;:540}">
            <a:extLst>
              <a:ext uri="{FF2B5EF4-FFF2-40B4-BE49-F238E27FC236}">
                <a16:creationId xmlns:a16="http://schemas.microsoft.com/office/drawing/2014/main" id="{A559B57B-559B-44CA-47F6-70776E858000}"/>
              </a:ext>
            </a:extLst>
          </p:cNvPr>
          <p:cNvSpPr txBox="1"/>
          <p:nvPr userDrawn="1"/>
        </p:nvSpPr>
        <p:spPr>
          <a:xfrm>
            <a:off x="3636391" y="6595656"/>
            <a:ext cx="1871217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WIPO FOR OFFICIAL USE ONLY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text styles</a:t>
            </a:r>
          </a:p>
          <a:p>
            <a:pPr lvl="1"/>
            <a:r>
              <a:rPr lang="en-US" altLang="fr-FR"/>
              <a:t>Second level</a:t>
            </a:r>
          </a:p>
          <a:p>
            <a:pPr lvl="2"/>
            <a:r>
              <a:rPr lang="en-US" altLang="fr-FR"/>
              <a:t>Third level</a:t>
            </a:r>
          </a:p>
          <a:p>
            <a:pPr lvl="3"/>
            <a:r>
              <a:rPr lang="en-US" altLang="fr-FR"/>
              <a:t>Fourth level</a:t>
            </a:r>
          </a:p>
          <a:p>
            <a:pPr lvl="4"/>
            <a:r>
              <a:rPr lang="en-US" altLang="fr-FR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B522EE64-922D-4188-BE1A-E9B4F362FC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fc" descr="WIPO FOR OFFICIAL USE ONLY"/>
          <p:cNvSpPr txBox="1"/>
          <p:nvPr userDrawn="1"/>
        </p:nvSpPr>
        <p:spPr>
          <a:xfrm>
            <a:off x="0" y="6537960"/>
            <a:ext cx="9144000" cy="2231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850" b="0" i="0" u="none" baseline="0">
              <a:solidFill>
                <a:srgbClr val="000000"/>
              </a:solidFill>
              <a:latin typeface="Microsoft Sans Serif" panose="020B0604020202020204" pitchFamily="34" charset="0"/>
            </a:endParaRPr>
          </a:p>
        </p:txBody>
      </p:sp>
      <p:sp>
        <p:nvSpPr>
          <p:cNvPr id="4" name="MSIPCMContentMarking" descr="{&quot;HashCode&quot;:2082126947,&quot;Placement&quot;:&quot;Footer&quot;,&quot;Top&quot;:519.343,&quot;Left&quot;:286.33,&quot;SlideWidth&quot;:720,&quot;SlideHeight&quot;:540}">
            <a:extLst>
              <a:ext uri="{FF2B5EF4-FFF2-40B4-BE49-F238E27FC236}">
                <a16:creationId xmlns:a16="http://schemas.microsoft.com/office/drawing/2014/main" id="{78CFE0ED-62F7-7DB7-B386-11A16598BB67}"/>
              </a:ext>
            </a:extLst>
          </p:cNvPr>
          <p:cNvSpPr txBox="1"/>
          <p:nvPr userDrawn="1"/>
        </p:nvSpPr>
        <p:spPr>
          <a:xfrm>
            <a:off x="3636391" y="6649884"/>
            <a:ext cx="1871217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US" sz="1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MSIPCMContentMarking" descr="{&quot;HashCode&quot;:2082126947,&quot;Placement&quot;:&quot;Footer&quot;,&quot;Top&quot;:519.343,&quot;Left&quot;:286.33,&quot;SlideWidth&quot;:720,&quot;SlideHeight&quot;:540}">
            <a:extLst>
              <a:ext uri="{FF2B5EF4-FFF2-40B4-BE49-F238E27FC236}">
                <a16:creationId xmlns:a16="http://schemas.microsoft.com/office/drawing/2014/main" id="{BD1F8FD5-17ED-74C6-70D7-B5B84691BAAD}"/>
              </a:ext>
            </a:extLst>
          </p:cNvPr>
          <p:cNvSpPr txBox="1"/>
          <p:nvPr userDrawn="1"/>
        </p:nvSpPr>
        <p:spPr>
          <a:xfrm>
            <a:off x="3636391" y="6595656"/>
            <a:ext cx="1871217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WIPO FOR OFFICIAL USE ONLY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3238"/>
            <a:ext cx="822960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text styles</a:t>
            </a:r>
          </a:p>
          <a:p>
            <a:pPr lvl="1"/>
            <a:r>
              <a:rPr lang="en-US" altLang="fr-FR"/>
              <a:t>Second level</a:t>
            </a:r>
          </a:p>
          <a:p>
            <a:pPr lvl="2"/>
            <a:r>
              <a:rPr lang="en-US" altLang="fr-FR"/>
              <a:t>Third level</a:t>
            </a:r>
          </a:p>
          <a:p>
            <a:pPr lvl="3"/>
            <a:r>
              <a:rPr lang="en-US" altLang="fr-FR"/>
              <a:t>Fourth level</a:t>
            </a:r>
          </a:p>
          <a:p>
            <a:pPr lvl="4"/>
            <a:r>
              <a:rPr lang="en-US" altLang="fr-FR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97583ED8-1598-42AA-B2F2-565D20BDA4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fc" descr="WIPO FOR OFFICIAL USE ONLY"/>
          <p:cNvSpPr txBox="1"/>
          <p:nvPr userDrawn="1"/>
        </p:nvSpPr>
        <p:spPr>
          <a:xfrm>
            <a:off x="0" y="6537960"/>
            <a:ext cx="9144000" cy="22313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850" b="0" i="0" u="none" baseline="0">
              <a:solidFill>
                <a:srgbClr val="000000"/>
              </a:solidFill>
              <a:latin typeface="Microsoft Sans Serif" panose="020B0604020202020204" pitchFamily="34" charset="0"/>
            </a:endParaRPr>
          </a:p>
        </p:txBody>
      </p:sp>
      <p:sp>
        <p:nvSpPr>
          <p:cNvPr id="4" name="MSIPCMContentMarking" descr="{&quot;HashCode&quot;:2082126947,&quot;Placement&quot;:&quot;Footer&quot;,&quot;Top&quot;:519.343,&quot;Left&quot;:286.33,&quot;SlideWidth&quot;:720,&quot;SlideHeight&quot;:540}">
            <a:extLst>
              <a:ext uri="{FF2B5EF4-FFF2-40B4-BE49-F238E27FC236}">
                <a16:creationId xmlns:a16="http://schemas.microsoft.com/office/drawing/2014/main" id="{2BB6BAC0-0B86-D558-CD7E-0608D9CBC018}"/>
              </a:ext>
            </a:extLst>
          </p:cNvPr>
          <p:cNvSpPr txBox="1"/>
          <p:nvPr userDrawn="1"/>
        </p:nvSpPr>
        <p:spPr>
          <a:xfrm>
            <a:off x="3636391" y="6649884"/>
            <a:ext cx="1871217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US" sz="1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MSIPCMContentMarking" descr="{&quot;HashCode&quot;:2082126947,&quot;Placement&quot;:&quot;Footer&quot;,&quot;Top&quot;:519.343,&quot;Left&quot;:286.33,&quot;SlideWidth&quot;:720,&quot;SlideHeight&quot;:540}">
            <a:extLst>
              <a:ext uri="{FF2B5EF4-FFF2-40B4-BE49-F238E27FC236}">
                <a16:creationId xmlns:a16="http://schemas.microsoft.com/office/drawing/2014/main" id="{291AB696-A5BB-8B7E-1FAE-B96508680DDC}"/>
              </a:ext>
            </a:extLst>
          </p:cNvPr>
          <p:cNvSpPr txBox="1"/>
          <p:nvPr userDrawn="1"/>
        </p:nvSpPr>
        <p:spPr>
          <a:xfrm>
            <a:off x="3636391" y="6595656"/>
            <a:ext cx="1871217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WIPO FOR OFFICIAL USE ONLY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00408C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124200"/>
            <a:ext cx="8153400" cy="1470025"/>
          </a:xfrm>
        </p:spPr>
        <p:txBody>
          <a:bodyPr/>
          <a:lstStyle/>
          <a:p>
            <a:pPr algn="ctr"/>
            <a:r>
              <a:rPr lang="en-GB" dirty="0"/>
              <a:t>ASEAN IP Register Current Status</a:t>
            </a:r>
            <a:br>
              <a:rPr lang="en-GB" dirty="0">
                <a:cs typeface="Arial"/>
              </a:rPr>
            </a:br>
            <a:endParaRPr lang="en-GB" sz="2400" dirty="0"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AD405F-46C4-EAB5-5EBB-AECF230C86FF}"/>
              </a:ext>
            </a:extLst>
          </p:cNvPr>
          <p:cNvSpPr txBox="1"/>
          <p:nvPr/>
        </p:nvSpPr>
        <p:spPr>
          <a:xfrm>
            <a:off x="762000" y="57912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IP Office Business Solutions Division</a:t>
            </a:r>
          </a:p>
          <a:p>
            <a:r>
              <a:rPr lang="en-US" dirty="0"/>
              <a:t>November 6, 2023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947725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/>
          <a:lstStyle/>
          <a:p>
            <a:pPr algn="ctr"/>
            <a:r>
              <a:rPr lang="en-US" dirty="0"/>
              <a:t>Thank you…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ED907-D769-438A-ACB9-84D806C060D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472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29EEDC-CE91-5C46-9764-E121874080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ED907-D769-438A-ACB9-84D806C060D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EDDD29A-68B3-49AF-E3A6-0C9F9877E1BE}"/>
              </a:ext>
            </a:extLst>
          </p:cNvPr>
          <p:cNvSpPr txBox="1">
            <a:spLocks/>
          </p:cNvSpPr>
          <p:nvPr/>
        </p:nvSpPr>
        <p:spPr bwMode="auto">
          <a:xfrm>
            <a:off x="457200" y="287841"/>
            <a:ext cx="82296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9pPr>
          </a:lstStyle>
          <a:p>
            <a:r>
              <a:rPr lang="en-US" sz="3200" b="1" kern="0" dirty="0"/>
              <a:t>ASEAN IP Register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2B91EE-B3AF-56B2-5D40-25AA4B2D54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1139244"/>
            <a:ext cx="8915400" cy="4923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954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145635-0936-CDA8-E3B9-1254E9D926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ED907-D769-438A-ACB9-84D806C060D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257B6AD-BA2B-895C-417D-011E95C075CE}"/>
              </a:ext>
            </a:extLst>
          </p:cNvPr>
          <p:cNvSpPr txBox="1">
            <a:spLocks/>
          </p:cNvSpPr>
          <p:nvPr/>
        </p:nvSpPr>
        <p:spPr bwMode="auto">
          <a:xfrm>
            <a:off x="457200" y="287841"/>
            <a:ext cx="82296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9pPr>
          </a:lstStyle>
          <a:p>
            <a:r>
              <a:rPr lang="en-US" sz="3200" b="1" kern="0" dirty="0"/>
              <a:t>ASEAN IP Register – Data Uploading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099131C-73C2-C96F-7012-E144E56C2C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143565"/>
              </p:ext>
            </p:extLst>
          </p:nvPr>
        </p:nvGraphicFramePr>
        <p:xfrm>
          <a:off x="457200" y="1139244"/>
          <a:ext cx="8229599" cy="4662732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3677971239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3751378092"/>
                    </a:ext>
                  </a:extLst>
                </a:gridCol>
                <a:gridCol w="2153797">
                  <a:extLst>
                    <a:ext uri="{9D8B030D-6E8A-4147-A177-3AD203B41FA5}">
                      <a16:colId xmlns:a16="http://schemas.microsoft.com/office/drawing/2014/main" val="4157648859"/>
                    </a:ext>
                  </a:extLst>
                </a:gridCol>
                <a:gridCol w="2875402">
                  <a:extLst>
                    <a:ext uri="{9D8B030D-6E8A-4147-A177-3AD203B41FA5}">
                      <a16:colId xmlns:a16="http://schemas.microsoft.com/office/drawing/2014/main" val="3097810535"/>
                    </a:ext>
                  </a:extLst>
                </a:gridCol>
              </a:tblGrid>
              <a:tr h="460956">
                <a:tc>
                  <a:txBody>
                    <a:bodyPr/>
                    <a:lstStyle/>
                    <a:p>
                      <a:r>
                        <a:rPr lang="en-US" dirty="0"/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Patents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Trademarks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Industrial Designs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028889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Brunei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5557419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Cambodia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Ad hoc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8599824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Indonesia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Every a few 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504172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Lao PDR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1392059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Malaysia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5159085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Philippines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Ad hoc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Ad hoc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 hoc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84787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Singapore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Weekly*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Weekly*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Weekly*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029236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Thailand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475960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Vietnam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Daily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8656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0425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145635-0936-CDA8-E3B9-1254E9D926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ED907-D769-438A-ACB9-84D806C060D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257B6AD-BA2B-895C-417D-011E95C075CE}"/>
              </a:ext>
            </a:extLst>
          </p:cNvPr>
          <p:cNvSpPr txBox="1">
            <a:spLocks/>
          </p:cNvSpPr>
          <p:nvPr/>
        </p:nvSpPr>
        <p:spPr bwMode="auto">
          <a:xfrm>
            <a:off x="457200" y="287841"/>
            <a:ext cx="82296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9pPr>
          </a:lstStyle>
          <a:p>
            <a:r>
              <a:rPr lang="en-US" sz="3200" b="1" kern="0" dirty="0"/>
              <a:t>ASEAN IP Register – Patents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099131C-73C2-C96F-7012-E144E56C2C9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39244"/>
          <a:ext cx="8229599" cy="529956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3677971239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3751378092"/>
                    </a:ext>
                  </a:extLst>
                </a:gridCol>
                <a:gridCol w="2153797">
                  <a:extLst>
                    <a:ext uri="{9D8B030D-6E8A-4147-A177-3AD203B41FA5}">
                      <a16:colId xmlns:a16="http://schemas.microsoft.com/office/drawing/2014/main" val="4157648859"/>
                    </a:ext>
                  </a:extLst>
                </a:gridCol>
                <a:gridCol w="2875402">
                  <a:extLst>
                    <a:ext uri="{9D8B030D-6E8A-4147-A177-3AD203B41FA5}">
                      <a16:colId xmlns:a16="http://schemas.microsoft.com/office/drawing/2014/main" val="3097810535"/>
                    </a:ext>
                  </a:extLst>
                </a:gridCol>
              </a:tblGrid>
              <a:tr h="1097784">
                <a:tc>
                  <a:txBody>
                    <a:bodyPr/>
                    <a:lstStyle/>
                    <a:p>
                      <a:r>
                        <a:rPr lang="en-US" dirty="0"/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Number of Patent Applications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Latest Publication Date on ASEAN IP Register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Available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028889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Brunei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1,651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2023.07.31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Data only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5557419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Cambodia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2022.11.26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Data only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8599824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Indonesia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158,633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2023.08.04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Data only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504172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Lao PDR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2023.07.14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Data only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1392059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Malaysia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191,114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2022.08.30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Data only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5159085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Philippines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108,864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2023.02.20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Data only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84787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Singapore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232,612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2022.05.24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Data and Documents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029236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Thailand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167,317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2023.06.26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Data and Documents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475960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Vietnam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104,737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2023.08.25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Data and Specifications as text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8656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1973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145635-0936-CDA8-E3B9-1254E9D926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ED907-D769-438A-ACB9-84D806C060D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257B6AD-BA2B-895C-417D-011E95C075CE}"/>
              </a:ext>
            </a:extLst>
          </p:cNvPr>
          <p:cNvSpPr txBox="1">
            <a:spLocks/>
          </p:cNvSpPr>
          <p:nvPr/>
        </p:nvSpPr>
        <p:spPr bwMode="auto">
          <a:xfrm>
            <a:off x="457200" y="287841"/>
            <a:ext cx="82296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9pPr>
          </a:lstStyle>
          <a:p>
            <a:r>
              <a:rPr lang="en-US" sz="3200" b="1" kern="0" dirty="0"/>
              <a:t>ASEAN IP Register – Trademarks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099131C-73C2-C96F-7012-E144E56C2C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112861"/>
              </p:ext>
            </p:extLst>
          </p:nvPr>
        </p:nvGraphicFramePr>
        <p:xfrm>
          <a:off x="457200" y="1139244"/>
          <a:ext cx="8229599" cy="5104692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3677971239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3751378092"/>
                    </a:ext>
                  </a:extLst>
                </a:gridCol>
                <a:gridCol w="2153797">
                  <a:extLst>
                    <a:ext uri="{9D8B030D-6E8A-4147-A177-3AD203B41FA5}">
                      <a16:colId xmlns:a16="http://schemas.microsoft.com/office/drawing/2014/main" val="4157648859"/>
                    </a:ext>
                  </a:extLst>
                </a:gridCol>
                <a:gridCol w="2875402">
                  <a:extLst>
                    <a:ext uri="{9D8B030D-6E8A-4147-A177-3AD203B41FA5}">
                      <a16:colId xmlns:a16="http://schemas.microsoft.com/office/drawing/2014/main" val="3097810535"/>
                    </a:ext>
                  </a:extLst>
                </a:gridCol>
              </a:tblGrid>
              <a:tr h="1097784">
                <a:tc>
                  <a:txBody>
                    <a:bodyPr/>
                    <a:lstStyle/>
                    <a:p>
                      <a:r>
                        <a:rPr lang="en-US" dirty="0"/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Number of Patent Applications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Latest Publication Date on ASEAN IP Register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028889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Brunei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55,845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2023.09.30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5557419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Cambodia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129,712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2023.09.29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8599824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Indonesia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1,508,708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2023.10.31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504172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Lao PDR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61,049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2023.10.13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1392059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Malaysia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1005,488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2023.08.24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*Updating in 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5159085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Philippines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623,008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2023.06.23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84787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Singapore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562,365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2023.04.21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*Updating in 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029236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Thailand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1143,538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2023.08.28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*Updating in 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475960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Vietnam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734,243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2023.07.25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*Updating in 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8656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3137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145635-0936-CDA8-E3B9-1254E9D926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ED907-D769-438A-ACB9-84D806C060D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257B6AD-BA2B-895C-417D-011E95C075CE}"/>
              </a:ext>
            </a:extLst>
          </p:cNvPr>
          <p:cNvSpPr txBox="1">
            <a:spLocks/>
          </p:cNvSpPr>
          <p:nvPr/>
        </p:nvSpPr>
        <p:spPr bwMode="auto">
          <a:xfrm>
            <a:off x="457200" y="287841"/>
            <a:ext cx="82296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rgbClr val="00408C"/>
                </a:solidFill>
                <a:latin typeface="Arial" charset="0"/>
              </a:defRPr>
            </a:lvl9pPr>
          </a:lstStyle>
          <a:p>
            <a:r>
              <a:rPr lang="en-US" sz="3200" b="1" kern="0" dirty="0"/>
              <a:t>ASEAN IP Register – Industrial Designs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099131C-73C2-C96F-7012-E144E56C2C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701620"/>
              </p:ext>
            </p:extLst>
          </p:nvPr>
        </p:nvGraphicFramePr>
        <p:xfrm>
          <a:off x="457200" y="1139244"/>
          <a:ext cx="8229599" cy="5104692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3677971239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3751378092"/>
                    </a:ext>
                  </a:extLst>
                </a:gridCol>
                <a:gridCol w="2153797">
                  <a:extLst>
                    <a:ext uri="{9D8B030D-6E8A-4147-A177-3AD203B41FA5}">
                      <a16:colId xmlns:a16="http://schemas.microsoft.com/office/drawing/2014/main" val="4157648859"/>
                    </a:ext>
                  </a:extLst>
                </a:gridCol>
                <a:gridCol w="2875402">
                  <a:extLst>
                    <a:ext uri="{9D8B030D-6E8A-4147-A177-3AD203B41FA5}">
                      <a16:colId xmlns:a16="http://schemas.microsoft.com/office/drawing/2014/main" val="3097810535"/>
                    </a:ext>
                  </a:extLst>
                </a:gridCol>
              </a:tblGrid>
              <a:tr h="1097784">
                <a:tc>
                  <a:txBody>
                    <a:bodyPr/>
                    <a:lstStyle/>
                    <a:p>
                      <a:r>
                        <a:rPr lang="en-US" dirty="0"/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Number of Patent Applications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Latest Publication Date on ASEAN IP Register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Available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028889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Brunei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2023.04.12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5557419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Cambodia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1,170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2023.10.15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8599824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Indonesia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81,198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2023.08.28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*Updating in 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504172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Lao PDR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2023.09.22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1392059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Malaysia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36,738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2023.08.18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*Updating in 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5159085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Philippines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37,290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2023.02.17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84787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Singapore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31,192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2023.04.21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*Updating in 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029236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Thailand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74,783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2023.10.30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*Updating in 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475960"/>
                  </a:ext>
                </a:extLst>
              </a:tr>
              <a:tr h="445212">
                <a:tc>
                  <a:txBody>
                    <a:bodyPr/>
                    <a:lstStyle/>
                    <a:p>
                      <a:r>
                        <a:rPr lang="en-US" dirty="0"/>
                        <a:t>Vietnam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51,382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2023.08.25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*Updating in 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8656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5213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FCCFE-8724-CBBD-C0BD-0B6C14042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/>
              <a:t>Completed Data Projects - 2023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F8389-2C9B-13CF-25F2-A79F2899DC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/>
              <a:t>Philippines</a:t>
            </a:r>
          </a:p>
          <a:p>
            <a:pPr lvl="1"/>
            <a:r>
              <a:rPr lang="en-US" dirty="0"/>
              <a:t>WIPO Publish deployment for data exchange of trademarks</a:t>
            </a:r>
          </a:p>
          <a:p>
            <a:r>
              <a:rPr lang="en-US" dirty="0"/>
              <a:t>Thailand</a:t>
            </a:r>
          </a:p>
          <a:p>
            <a:pPr lvl="1"/>
            <a:r>
              <a:rPr lang="en-US" dirty="0"/>
              <a:t>WIPO Publish deployment for data exchange of patents, trademarks, and designs</a:t>
            </a:r>
          </a:p>
          <a:p>
            <a:r>
              <a:rPr lang="en-US" dirty="0"/>
              <a:t>Vietnam</a:t>
            </a:r>
          </a:p>
          <a:p>
            <a:pPr lvl="1"/>
            <a:r>
              <a:rPr lang="en-US" dirty="0"/>
              <a:t>WIPO Publish deployment for regular data uploading of patents, trademarks and designs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BE71AA-19EA-17D0-E949-276E23B4EE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ED907-D769-438A-ACB9-84D806C060D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313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FCCFE-8724-CBBD-C0BD-0B6C14042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/>
              <a:t>Ongoing Projects - 2023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F8389-2C9B-13CF-25F2-A79F2899DC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/>
              <a:t>Cambodia</a:t>
            </a:r>
          </a:p>
          <a:p>
            <a:pPr lvl="1"/>
            <a:r>
              <a:rPr lang="en-US" dirty="0"/>
              <a:t>Patent Digitization and Data Cleaning Project</a:t>
            </a:r>
          </a:p>
          <a:p>
            <a:r>
              <a:rPr lang="en-US" dirty="0"/>
              <a:t>Lao PDR</a:t>
            </a:r>
          </a:p>
          <a:p>
            <a:pPr lvl="1"/>
            <a:r>
              <a:rPr lang="en-US" dirty="0"/>
              <a:t>Patent Digitization and Data Cleaning Project</a:t>
            </a:r>
          </a:p>
          <a:p>
            <a:r>
              <a:rPr lang="en-US" dirty="0"/>
              <a:t>Philippines</a:t>
            </a:r>
          </a:p>
          <a:p>
            <a:pPr lvl="1"/>
            <a:r>
              <a:rPr lang="en-US" dirty="0"/>
              <a:t>WIPO Publish deployment for granted patent specification documents data exchange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BE71AA-19EA-17D0-E949-276E23B4EE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ED907-D769-438A-ACB9-84D806C060D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342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FCCFE-8724-CBBD-C0BD-0B6C14042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/>
              <a:t>Ongoing Projects - 2023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F8389-2C9B-13CF-25F2-A79F2899DC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/>
              <a:t>Singapore</a:t>
            </a:r>
          </a:p>
          <a:p>
            <a:pPr lvl="1"/>
            <a:r>
              <a:rPr lang="en-US" dirty="0"/>
              <a:t>Full collection data processing of trademarks and designs</a:t>
            </a:r>
          </a:p>
          <a:p>
            <a:pPr lvl="1"/>
            <a:r>
              <a:rPr lang="en-US" dirty="0"/>
              <a:t>Automating regular data exchange of patent, trademark and designs</a:t>
            </a:r>
          </a:p>
          <a:p>
            <a:r>
              <a:rPr lang="en-US" dirty="0"/>
              <a:t>Thailand</a:t>
            </a:r>
          </a:p>
          <a:p>
            <a:pPr lvl="1"/>
            <a:r>
              <a:rPr lang="en-US" dirty="0"/>
              <a:t>WIPO Publish deployment for patent document data exchange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BE71AA-19EA-17D0-E949-276E23B4EE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ED907-D769-438A-ACB9-84D806C060D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425264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english">
  <a:themeElements>
    <a:clrScheme name="template_englis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_english">
      <a:majorFont>
        <a:latin typeface="Arial"/>
        <a:ea typeface=""/>
        <a:cs typeface="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emplate_englis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WIPOScan+">
  <a:themeElements>
    <a:clrScheme name="1_WIPOScan+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WIPOScan+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WIPOScan+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IPOScan+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IPOScan+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IPOScan+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IPOScan+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IPOScan+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IPOScan+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IPOScan+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IPOScan+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IPOScan+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IPOScan+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IPOScan+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WIPOScan+">
  <a:themeElements>
    <a:clrScheme name="WIPOScan+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IPOScan+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WIPOScan+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IPOScan+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IPOScan+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IPOScan+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IPOScan+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IPOScan+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POScan+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POScan+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POScan+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POScan+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POScan+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POScan+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WIPOScan+">
  <a:themeElements>
    <a:clrScheme name="2_WIPOScan+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WIPOScan+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WIPOScan+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IPOScan+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IPOScan+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IPOScan+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IPOScan+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IPOScan+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WIPOScan+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WIPOScan+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WIPOScan+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WIPOScan+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WIPOScan+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WIPOScan+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7115</TotalTime>
  <Words>395</Words>
  <Application>Microsoft Office PowerPoint</Application>
  <PresentationFormat>On-screen Show (4:3)</PresentationFormat>
  <Paragraphs>192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Microsoft Sans Serif</vt:lpstr>
      <vt:lpstr>template_english</vt:lpstr>
      <vt:lpstr>1_WIPOScan+</vt:lpstr>
      <vt:lpstr>WIPOScan+</vt:lpstr>
      <vt:lpstr>2_WIPOScan+</vt:lpstr>
      <vt:lpstr>ASEAN IP Register Current Status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Completed Data Projects - 2023</vt:lpstr>
      <vt:lpstr>Ongoing Projects - 2023</vt:lpstr>
      <vt:lpstr>Ongoing Projects - 2023</vt:lpstr>
      <vt:lpstr>Thank you…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 Global Infrastructure a blueprint for 2020 and beyond</dc:title>
  <dc:creator>William Meredith</dc:creator>
  <cp:keywords>FOR OFFICIAL USE ONLY</cp:keywords>
  <cp:lastModifiedBy>ZAW Kyaw</cp:lastModifiedBy>
  <cp:revision>344</cp:revision>
  <dcterms:created xsi:type="dcterms:W3CDTF">2019-10-25T09:08:27Z</dcterms:created>
  <dcterms:modified xsi:type="dcterms:W3CDTF">2023-11-06T05:06:03Z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c55d33f4-65c1-48a4-8112-3bbc8f1add19</vt:lpwstr>
  </property>
  <property fmtid="{D5CDD505-2E9C-101B-9397-08002B2CF9AE}" pid="3" name="TCSClassification">
    <vt:lpwstr>FOR OFFICIAL USE ONLY</vt:lpwstr>
  </property>
  <property fmtid="{D5CDD505-2E9C-101B-9397-08002B2CF9AE}" pid="4" name="Classification">
    <vt:lpwstr>For Official Use Only</vt:lpwstr>
  </property>
  <property fmtid="{D5CDD505-2E9C-101B-9397-08002B2CF9AE}" pid="5" name="VisualMarkings">
    <vt:lpwstr>Footer</vt:lpwstr>
  </property>
  <property fmtid="{D5CDD505-2E9C-101B-9397-08002B2CF9AE}" pid="6" name="Alignment">
    <vt:lpwstr>Centre</vt:lpwstr>
  </property>
  <property fmtid="{D5CDD505-2E9C-101B-9397-08002B2CF9AE}" pid="7" name="Language">
    <vt:lpwstr>English</vt:lpwstr>
  </property>
  <property fmtid="{D5CDD505-2E9C-101B-9397-08002B2CF9AE}" pid="8" name="MSIP_Label_bfc084f7-b690-4c43-8ee6-d475b6d3461d_Enabled">
    <vt:lpwstr>true</vt:lpwstr>
  </property>
  <property fmtid="{D5CDD505-2E9C-101B-9397-08002B2CF9AE}" pid="9" name="MSIP_Label_bfc084f7-b690-4c43-8ee6-d475b6d3461d_SetDate">
    <vt:lpwstr>2023-11-06T05:06:03Z</vt:lpwstr>
  </property>
  <property fmtid="{D5CDD505-2E9C-101B-9397-08002B2CF9AE}" pid="10" name="MSIP_Label_bfc084f7-b690-4c43-8ee6-d475b6d3461d_Method">
    <vt:lpwstr>Standard</vt:lpwstr>
  </property>
  <property fmtid="{D5CDD505-2E9C-101B-9397-08002B2CF9AE}" pid="11" name="MSIP_Label_bfc084f7-b690-4c43-8ee6-d475b6d3461d_Name">
    <vt:lpwstr>FOR OFFICIAL USE ONLY</vt:lpwstr>
  </property>
  <property fmtid="{D5CDD505-2E9C-101B-9397-08002B2CF9AE}" pid="12" name="MSIP_Label_bfc084f7-b690-4c43-8ee6-d475b6d3461d_SiteId">
    <vt:lpwstr>faa31b06-8ccc-48c9-867f-f7510dd11c02</vt:lpwstr>
  </property>
  <property fmtid="{D5CDD505-2E9C-101B-9397-08002B2CF9AE}" pid="13" name="MSIP_Label_bfc084f7-b690-4c43-8ee6-d475b6d3461d_ActionId">
    <vt:lpwstr>0ac8b78a-c667-423f-9bd3-4f692b23b161</vt:lpwstr>
  </property>
  <property fmtid="{D5CDD505-2E9C-101B-9397-08002B2CF9AE}" pid="14" name="MSIP_Label_bfc084f7-b690-4c43-8ee6-d475b6d3461d_ContentBits">
    <vt:lpwstr>2</vt:lpwstr>
  </property>
</Properties>
</file>