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47" d="100"/>
          <a:sy n="147" d="100"/>
        </p:scale>
        <p:origin x="54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220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285750" y="1026914"/>
            <a:ext cx="5042345" cy="342900"/>
          </a:xfrm>
          <a:prstGeom prst="rect">
            <a:avLst/>
          </a:prstGeom>
          <a:noFill/>
          <a:ln/>
        </p:spPr>
        <p:txBody>
          <a:bodyPr wrap="square" lIns="0" tIns="0" rIns="0" bIns="0" rtlCol="0" anchor="t"/>
          <a:lstStyle/>
          <a:p>
            <a:pPr marL="0" indent="0" algn="l">
              <a:lnSpc>
                <a:spcPts val="2700"/>
              </a:lnSpc>
              <a:spcAft>
                <a:spcPts val="600"/>
              </a:spcAft>
              <a:buNone/>
            </a:pPr>
            <a:r>
              <a:rPr lang="en-US" sz="2700" b="1" dirty="0">
                <a:solidFill>
                  <a:srgbClr val="0066CC"/>
                </a:solidFill>
                <a:latin typeface="Arial" pitchFamily="34" charset="0"/>
                <a:ea typeface="Arial" pitchFamily="34" charset="-122"/>
                <a:cs typeface="Arial" pitchFamily="34" charset="-120"/>
              </a:rPr>
              <a:t>Roundtable Discussion</a:t>
            </a:r>
            <a:endParaRPr lang="en-US" sz="2700" dirty="0"/>
          </a:p>
        </p:txBody>
      </p:sp>
      <p:sp>
        <p:nvSpPr>
          <p:cNvPr id="3" name="Text 1"/>
          <p:cNvSpPr/>
          <p:nvPr/>
        </p:nvSpPr>
        <p:spPr>
          <a:xfrm>
            <a:off x="285750" y="1446014"/>
            <a:ext cx="8743950" cy="186630"/>
          </a:xfrm>
          <a:prstGeom prst="rect">
            <a:avLst/>
          </a:prstGeom>
          <a:noFill/>
          <a:ln/>
        </p:spPr>
        <p:txBody>
          <a:bodyPr wrap="square" lIns="0" tIns="0" rIns="0" bIns="0" rtlCol="0" anchor="t"/>
          <a:lstStyle/>
          <a:p>
            <a:pPr marL="0" indent="0" algn="l">
              <a:lnSpc>
                <a:spcPts val="1470"/>
              </a:lnSpc>
              <a:buNone/>
            </a:pPr>
            <a:r>
              <a:rPr lang="en-US" sz="1050" dirty="0">
                <a:solidFill>
                  <a:srgbClr val="666666"/>
                </a:solidFill>
                <a:latin typeface="Arial" pitchFamily="34" charset="0"/>
                <a:ea typeface="Arial" pitchFamily="34" charset="-122"/>
                <a:cs typeface="Arial" pitchFamily="34" charset="-120"/>
              </a:rPr>
              <a:t>ASEAN IT Workshop Wrap-Up on January 23, 2026</a:t>
            </a:r>
            <a:endParaRPr lang="en-US" sz="1050" dirty="0"/>
          </a:p>
        </p:txBody>
      </p:sp>
      <p:sp>
        <p:nvSpPr>
          <p:cNvPr id="4" name="Text 2"/>
          <p:cNvSpPr/>
          <p:nvPr/>
        </p:nvSpPr>
        <p:spPr>
          <a:xfrm>
            <a:off x="476250" y="2013645"/>
            <a:ext cx="304800" cy="304800"/>
          </a:xfrm>
          <a:prstGeom prst="roundRect">
            <a:avLst>
              <a:gd name="adj" fmla="val 300000"/>
            </a:avLst>
          </a:prstGeom>
          <a:solidFill>
            <a:srgbClr val="0066CC"/>
          </a:solidFill>
          <a:ln/>
        </p:spPr>
        <p:txBody>
          <a:bodyPr wrap="square" rtlCol="0" anchor="ctr"/>
          <a:lstStyle/>
          <a:p>
            <a:pPr marL="0" indent="0">
              <a:buNone/>
            </a:pPr>
            <a:endParaRPr lang="en-US" dirty="0"/>
          </a:p>
        </p:txBody>
      </p:sp>
      <p:sp>
        <p:nvSpPr>
          <p:cNvPr id="5" name="Text 3"/>
          <p:cNvSpPr/>
          <p:nvPr/>
        </p:nvSpPr>
        <p:spPr>
          <a:xfrm>
            <a:off x="580876" y="2046089"/>
            <a:ext cx="97307" cy="239911"/>
          </a:xfrm>
          <a:prstGeom prst="rect">
            <a:avLst/>
          </a:prstGeom>
          <a:noFill/>
          <a:ln/>
        </p:spPr>
        <p:txBody>
          <a:bodyPr wrap="square" lIns="0" tIns="0" rIns="0" bIns="0" rtlCol="0" anchor="t"/>
          <a:lstStyle/>
          <a:p>
            <a:pPr marL="0" indent="0" algn="l">
              <a:lnSpc>
                <a:spcPts val="1890"/>
              </a:lnSpc>
              <a:buNone/>
            </a:pPr>
            <a:r>
              <a:rPr lang="en-US" sz="1350" b="1" dirty="0">
                <a:solidFill>
                  <a:srgbClr val="FFFFFF"/>
                </a:solidFill>
                <a:latin typeface="Arial" pitchFamily="34" charset="0"/>
                <a:ea typeface="Arial" pitchFamily="34" charset="-122"/>
                <a:cs typeface="Arial" pitchFamily="34" charset="-120"/>
              </a:rPr>
              <a:t>1</a:t>
            </a:r>
            <a:endParaRPr lang="en-US" sz="1350" dirty="0"/>
          </a:p>
        </p:txBody>
      </p:sp>
      <p:sp>
        <p:nvSpPr>
          <p:cNvPr id="6" name="Text 4"/>
          <p:cNvSpPr/>
          <p:nvPr/>
        </p:nvSpPr>
        <p:spPr>
          <a:xfrm>
            <a:off x="914400" y="2013645"/>
            <a:ext cx="7908417" cy="205680"/>
          </a:xfrm>
          <a:prstGeom prst="rect">
            <a:avLst/>
          </a:prstGeom>
          <a:noFill/>
          <a:ln/>
        </p:spPr>
        <p:txBody>
          <a:bodyPr wrap="square" lIns="0" tIns="0" rIns="0" bIns="0" rtlCol="0" anchor="t"/>
          <a:lstStyle/>
          <a:p>
            <a:pPr marL="0" indent="0" algn="l">
              <a:lnSpc>
                <a:spcPts val="1620"/>
              </a:lnSpc>
              <a:spcAft>
                <a:spcPts val="450"/>
              </a:spcAft>
              <a:buNone/>
            </a:pPr>
            <a:r>
              <a:rPr lang="en-US" sz="1350" b="1" dirty="0">
                <a:solidFill>
                  <a:srgbClr val="1D1D1D"/>
                </a:solidFill>
                <a:latin typeface="Arial" pitchFamily="34" charset="0"/>
                <a:ea typeface="Arial" pitchFamily="34" charset="-122"/>
                <a:cs typeface="Arial" pitchFamily="34" charset="-120"/>
              </a:rPr>
              <a:t>Key Takeaways and Immediate Applications</a:t>
            </a:r>
            <a:endParaRPr lang="en-US" sz="1350" dirty="0"/>
          </a:p>
        </p:txBody>
      </p:sp>
      <p:sp>
        <p:nvSpPr>
          <p:cNvPr id="7" name="Text 5"/>
          <p:cNvSpPr/>
          <p:nvPr/>
        </p:nvSpPr>
        <p:spPr>
          <a:xfrm>
            <a:off x="914400" y="2276475"/>
            <a:ext cx="7908417" cy="400050"/>
          </a:xfrm>
          <a:prstGeom prst="rect">
            <a:avLst/>
          </a:prstGeom>
          <a:noFill/>
          <a:ln/>
        </p:spPr>
        <p:txBody>
          <a:bodyPr wrap="square" lIns="0" tIns="0" rIns="0" bIns="0" rtlCol="0" anchor="t"/>
          <a:lstStyle/>
          <a:p>
            <a:pPr marL="0" indent="0" algn="l">
              <a:lnSpc>
                <a:spcPts val="1575"/>
              </a:lnSpc>
              <a:buNone/>
            </a:pPr>
            <a:r>
              <a:rPr lang="en-US" sz="1050" dirty="0">
                <a:solidFill>
                  <a:srgbClr val="1D1D1D"/>
                </a:solidFill>
                <a:latin typeface="Arial" pitchFamily="34" charset="0"/>
                <a:ea typeface="Arial" pitchFamily="34" charset="-122"/>
                <a:cs typeface="Arial" pitchFamily="34" charset="-120"/>
              </a:rPr>
              <a:t>Each AMS identifies 2-3 specific technical insights from this week that they will implement in their IP office within the next 3-6 months.</a:t>
            </a:r>
            <a:endParaRPr lang="en-US" sz="1050" dirty="0"/>
          </a:p>
        </p:txBody>
      </p:sp>
      <p:sp>
        <p:nvSpPr>
          <p:cNvPr id="8" name="Text 6"/>
          <p:cNvSpPr/>
          <p:nvPr/>
        </p:nvSpPr>
        <p:spPr>
          <a:xfrm>
            <a:off x="476250" y="2847975"/>
            <a:ext cx="304800" cy="304800"/>
          </a:xfrm>
          <a:prstGeom prst="roundRect">
            <a:avLst>
              <a:gd name="adj" fmla="val 300000"/>
            </a:avLst>
          </a:prstGeom>
          <a:solidFill>
            <a:srgbClr val="0066CC"/>
          </a:solidFill>
          <a:ln/>
        </p:spPr>
        <p:txBody>
          <a:bodyPr wrap="square" rtlCol="0" anchor="ctr"/>
          <a:lstStyle/>
          <a:p>
            <a:pPr marL="0" indent="0">
              <a:buNone/>
            </a:pPr>
            <a:endParaRPr lang="en-US" dirty="0"/>
          </a:p>
        </p:txBody>
      </p:sp>
      <p:sp>
        <p:nvSpPr>
          <p:cNvPr id="9" name="Text 7"/>
          <p:cNvSpPr/>
          <p:nvPr/>
        </p:nvSpPr>
        <p:spPr>
          <a:xfrm>
            <a:off x="580876" y="2880420"/>
            <a:ext cx="97307" cy="239911"/>
          </a:xfrm>
          <a:prstGeom prst="rect">
            <a:avLst/>
          </a:prstGeom>
          <a:noFill/>
          <a:ln/>
        </p:spPr>
        <p:txBody>
          <a:bodyPr wrap="square" lIns="0" tIns="0" rIns="0" bIns="0" rtlCol="0" anchor="t"/>
          <a:lstStyle/>
          <a:p>
            <a:pPr marL="0" indent="0" algn="l">
              <a:lnSpc>
                <a:spcPts val="1890"/>
              </a:lnSpc>
              <a:buNone/>
            </a:pPr>
            <a:r>
              <a:rPr lang="en-US" sz="1350" b="1" dirty="0">
                <a:solidFill>
                  <a:srgbClr val="FFFFFF"/>
                </a:solidFill>
                <a:latin typeface="Arial" pitchFamily="34" charset="0"/>
                <a:ea typeface="Arial" pitchFamily="34" charset="-122"/>
                <a:cs typeface="Arial" pitchFamily="34" charset="-120"/>
              </a:rPr>
              <a:t>2</a:t>
            </a:r>
            <a:endParaRPr lang="en-US" sz="1350" dirty="0"/>
          </a:p>
        </p:txBody>
      </p:sp>
      <p:sp>
        <p:nvSpPr>
          <p:cNvPr id="10" name="Text 8"/>
          <p:cNvSpPr/>
          <p:nvPr/>
        </p:nvSpPr>
        <p:spPr>
          <a:xfrm>
            <a:off x="914400" y="2847975"/>
            <a:ext cx="7908417" cy="205680"/>
          </a:xfrm>
          <a:prstGeom prst="rect">
            <a:avLst/>
          </a:prstGeom>
          <a:noFill/>
          <a:ln/>
        </p:spPr>
        <p:txBody>
          <a:bodyPr wrap="square" lIns="0" tIns="0" rIns="0" bIns="0" rtlCol="0" anchor="t"/>
          <a:lstStyle/>
          <a:p>
            <a:pPr marL="0" indent="0" algn="l">
              <a:lnSpc>
                <a:spcPts val="1620"/>
              </a:lnSpc>
              <a:spcAft>
                <a:spcPts val="450"/>
              </a:spcAft>
              <a:buNone/>
            </a:pPr>
            <a:r>
              <a:rPr lang="en-US" sz="1350" b="1" dirty="0">
                <a:solidFill>
                  <a:srgbClr val="1D1D1D"/>
                </a:solidFill>
                <a:latin typeface="Arial" pitchFamily="34" charset="0"/>
                <a:ea typeface="Arial" pitchFamily="34" charset="-122"/>
                <a:cs typeface="Arial" pitchFamily="34" charset="-120"/>
              </a:rPr>
              <a:t>AI Services for IP Offices</a:t>
            </a:r>
            <a:endParaRPr lang="en-US" sz="1350" dirty="0"/>
          </a:p>
        </p:txBody>
      </p:sp>
      <p:sp>
        <p:nvSpPr>
          <p:cNvPr id="11" name="Text 9"/>
          <p:cNvSpPr/>
          <p:nvPr/>
        </p:nvSpPr>
        <p:spPr>
          <a:xfrm>
            <a:off x="914400" y="3110805"/>
            <a:ext cx="7908417" cy="400050"/>
          </a:xfrm>
          <a:prstGeom prst="rect">
            <a:avLst/>
          </a:prstGeom>
          <a:noFill/>
          <a:ln/>
        </p:spPr>
        <p:txBody>
          <a:bodyPr wrap="square" lIns="0" tIns="0" rIns="0" bIns="0" rtlCol="0" anchor="t"/>
          <a:lstStyle/>
          <a:p>
            <a:pPr marL="0" indent="0" algn="l">
              <a:lnSpc>
                <a:spcPts val="1575"/>
              </a:lnSpc>
              <a:buNone/>
            </a:pPr>
            <a:r>
              <a:rPr lang="en-US" sz="1050" dirty="0">
                <a:solidFill>
                  <a:srgbClr val="1D1D1D"/>
                </a:solidFill>
                <a:latin typeface="Arial" pitchFamily="34" charset="0"/>
                <a:ea typeface="Arial" pitchFamily="34" charset="-122"/>
                <a:cs typeface="Arial" pitchFamily="34" charset="-120"/>
              </a:rPr>
              <a:t>Each AMS shares their current experience with or plans for AI implementation (patent examination, trademark image searching, document processing, etc.) and identifies regional collaboration opportunities utilizing ASEAN IP Register Data Deal.</a:t>
            </a:r>
            <a:endParaRPr lang="en-US" sz="1050" dirty="0"/>
          </a:p>
        </p:txBody>
      </p:sp>
      <p:sp>
        <p:nvSpPr>
          <p:cNvPr id="12" name="Text 10"/>
          <p:cNvSpPr/>
          <p:nvPr/>
        </p:nvSpPr>
        <p:spPr>
          <a:xfrm>
            <a:off x="476250" y="3682305"/>
            <a:ext cx="304800" cy="304800"/>
          </a:xfrm>
          <a:prstGeom prst="roundRect">
            <a:avLst>
              <a:gd name="adj" fmla="val 300000"/>
            </a:avLst>
          </a:prstGeom>
          <a:solidFill>
            <a:srgbClr val="0066CC"/>
          </a:solidFill>
          <a:ln/>
        </p:spPr>
        <p:txBody>
          <a:bodyPr wrap="square" rtlCol="0" anchor="ctr"/>
          <a:lstStyle/>
          <a:p>
            <a:pPr marL="0" indent="0">
              <a:buNone/>
            </a:pPr>
            <a:endParaRPr lang="en-US" dirty="0"/>
          </a:p>
        </p:txBody>
      </p:sp>
      <p:sp>
        <p:nvSpPr>
          <p:cNvPr id="13" name="Text 11"/>
          <p:cNvSpPr/>
          <p:nvPr/>
        </p:nvSpPr>
        <p:spPr>
          <a:xfrm>
            <a:off x="580876" y="3714750"/>
            <a:ext cx="97307" cy="239911"/>
          </a:xfrm>
          <a:prstGeom prst="rect">
            <a:avLst/>
          </a:prstGeom>
          <a:noFill/>
          <a:ln/>
        </p:spPr>
        <p:txBody>
          <a:bodyPr wrap="square" lIns="0" tIns="0" rIns="0" bIns="0" rtlCol="0" anchor="t"/>
          <a:lstStyle/>
          <a:p>
            <a:pPr marL="0" indent="0" algn="l">
              <a:lnSpc>
                <a:spcPts val="1890"/>
              </a:lnSpc>
              <a:buNone/>
            </a:pPr>
            <a:r>
              <a:rPr lang="en-US" sz="1350" b="1" dirty="0">
                <a:solidFill>
                  <a:srgbClr val="FFFFFF"/>
                </a:solidFill>
                <a:latin typeface="Arial" pitchFamily="34" charset="0"/>
                <a:ea typeface="Arial" pitchFamily="34" charset="-122"/>
                <a:cs typeface="Arial" pitchFamily="34" charset="-120"/>
              </a:rPr>
              <a:t>3</a:t>
            </a:r>
            <a:endParaRPr lang="en-US" sz="1350" dirty="0"/>
          </a:p>
        </p:txBody>
      </p:sp>
      <p:sp>
        <p:nvSpPr>
          <p:cNvPr id="14" name="Text 12"/>
          <p:cNvSpPr/>
          <p:nvPr/>
        </p:nvSpPr>
        <p:spPr>
          <a:xfrm>
            <a:off x="914400" y="3682305"/>
            <a:ext cx="7908417" cy="205680"/>
          </a:xfrm>
          <a:prstGeom prst="rect">
            <a:avLst/>
          </a:prstGeom>
          <a:noFill/>
          <a:ln/>
        </p:spPr>
        <p:txBody>
          <a:bodyPr wrap="square" lIns="0" tIns="0" rIns="0" bIns="0" rtlCol="0" anchor="t"/>
          <a:lstStyle/>
          <a:p>
            <a:pPr marL="0" indent="0" algn="l">
              <a:lnSpc>
                <a:spcPts val="1620"/>
              </a:lnSpc>
              <a:spcAft>
                <a:spcPts val="450"/>
              </a:spcAft>
              <a:buNone/>
            </a:pPr>
            <a:r>
              <a:rPr lang="en-US" sz="1350" b="1" dirty="0">
                <a:solidFill>
                  <a:srgbClr val="1D1D1D"/>
                </a:solidFill>
                <a:latin typeface="Arial" pitchFamily="34" charset="0"/>
                <a:ea typeface="Arial" pitchFamily="34" charset="-122"/>
                <a:cs typeface="Arial" pitchFamily="34" charset="-120"/>
              </a:rPr>
              <a:t>Technical Assistance Priorities for 2026</a:t>
            </a:r>
            <a:endParaRPr lang="en-US" sz="1350" dirty="0"/>
          </a:p>
        </p:txBody>
      </p:sp>
      <p:sp>
        <p:nvSpPr>
          <p:cNvPr id="15" name="Text 13"/>
          <p:cNvSpPr/>
          <p:nvPr/>
        </p:nvSpPr>
        <p:spPr>
          <a:xfrm>
            <a:off x="914400" y="3945136"/>
            <a:ext cx="7908417" cy="400050"/>
          </a:xfrm>
          <a:prstGeom prst="rect">
            <a:avLst/>
          </a:prstGeom>
          <a:noFill/>
          <a:ln/>
        </p:spPr>
        <p:txBody>
          <a:bodyPr wrap="square" lIns="0" tIns="0" rIns="0" bIns="0" rtlCol="0" anchor="t"/>
          <a:lstStyle/>
          <a:p>
            <a:pPr marL="0" indent="0" algn="l">
              <a:lnSpc>
                <a:spcPts val="1575"/>
              </a:lnSpc>
              <a:buNone/>
            </a:pPr>
            <a:r>
              <a:rPr lang="en-US" sz="1050" dirty="0">
                <a:solidFill>
                  <a:srgbClr val="1D1D1D"/>
                </a:solidFill>
                <a:latin typeface="Arial" pitchFamily="34" charset="0"/>
                <a:ea typeface="Arial" pitchFamily="34" charset="-122"/>
                <a:cs typeface="Arial" pitchFamily="34" charset="-120"/>
              </a:rPr>
              <a:t>Each AMS outlines their top priority for WIPO support in 2026 - system upgrades, AI implementation, training, data quality, or integration support.</a:t>
            </a:r>
            <a:endParaRPr lang="en-US" sz="1050" dirty="0"/>
          </a:p>
        </p:txBody>
      </p:sp>
      <p:sp>
        <p:nvSpPr>
          <p:cNvPr id="16" name="Text 14"/>
          <p:cNvSpPr/>
          <p:nvPr/>
        </p:nvSpPr>
        <p:spPr>
          <a:xfrm>
            <a:off x="476250" y="4724400"/>
            <a:ext cx="8355330" cy="133350"/>
          </a:xfrm>
          <a:prstGeom prst="rect">
            <a:avLst/>
          </a:prstGeom>
          <a:noFill/>
          <a:ln/>
        </p:spPr>
        <p:txBody>
          <a:bodyPr wrap="square" lIns="0" tIns="0" rIns="0" bIns="0" rtlCol="0" anchor="t"/>
          <a:lstStyle/>
          <a:p>
            <a:pPr marL="0" indent="0" algn="l">
              <a:lnSpc>
                <a:spcPts val="1050"/>
              </a:lnSpc>
              <a:buNone/>
            </a:pPr>
            <a:r>
              <a:rPr lang="en-US" sz="750" dirty="0">
                <a:solidFill>
                  <a:srgbClr val="666666"/>
                </a:solidFill>
                <a:latin typeface="Arial" pitchFamily="34" charset="0"/>
                <a:ea typeface="Arial" pitchFamily="34" charset="-122"/>
                <a:cs typeface="Arial" pitchFamily="34" charset="-120"/>
              </a:rPr>
              <a:t>WIPO IPOBSD| January 2026</a:t>
            </a:r>
            <a:endParaRPr lang="en-US" sz="7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123</Words>
  <Application>Microsoft Macintosh PowerPoint</Application>
  <PresentationFormat>On-screen Show (16:9)</PresentationFormat>
  <Paragraphs>13</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Office Theme</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Juno Jang</cp:lastModifiedBy>
  <cp:revision>3</cp:revision>
  <dcterms:created xsi:type="dcterms:W3CDTF">2026-01-22T09:28:08Z</dcterms:created>
  <dcterms:modified xsi:type="dcterms:W3CDTF">2026-01-22T09:32:41Z</dcterms:modified>
</cp:coreProperties>
</file>