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8"/>
  </p:notesMasterIdLst>
  <p:sldIdLst>
    <p:sldId id="257" r:id="rId2"/>
    <p:sldId id="302" r:id="rId3"/>
    <p:sldId id="369" r:id="rId4"/>
    <p:sldId id="367" r:id="rId5"/>
    <p:sldId id="370" r:id="rId6"/>
    <p:sldId id="361" r:id="rId7"/>
  </p:sldIdLst>
  <p:sldSz cx="9144000" cy="6858000" type="screen4x3"/>
  <p:notesSz cx="6858000" cy="9144000"/>
  <p:defaultTextStyle>
    <a:defPPr>
      <a:defRPr lang="es-SV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9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 varScale="1">
        <p:scale>
          <a:sx n="109" d="100"/>
          <a:sy n="109" d="100"/>
        </p:scale>
        <p:origin x="16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D7A61-4E7A-4E6A-A22C-43AD2AD8A413}" type="datetimeFigureOut">
              <a:rPr lang="es-SV" smtClean="0"/>
              <a:pPr/>
              <a:t>24/4/2026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CB549-9B60-443C-8408-A26E97C3D50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53508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rgbClr val="313945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139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rgbClr val="313945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139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4F4F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rgbClr val="313945"/>
                </a:solidFill>
              </a:defRPr>
            </a:lvl1pPr>
          </a:lstStyle>
          <a:p>
            <a:endParaRPr lang="es-SV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3056979"/>
            <a:ext cx="7772400" cy="21002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/>
              <a:t>Haga clic para modificar el estilo de título del patrón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0D52-7F7F-43A9-9F76-5242C86126E3}" type="datetimeFigureOut">
              <a:rPr lang="es-SV"/>
              <a:pPr>
                <a:defRPr/>
              </a:pPr>
              <a:t>24/4/2026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C57B6-CAD0-48A1-8C9C-B419A4BAC6EB}" type="slidenum">
              <a:rPr lang="es-SV" altLang="es-SV"/>
              <a:pPr/>
              <a:t>‹Nº›</a:t>
            </a:fld>
            <a:endParaRPr lang="es-SV" alt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rgbClr val="313945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139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CCC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>
            <a:lvl1pPr>
              <a:defRPr baseline="0">
                <a:solidFill>
                  <a:srgbClr val="313945"/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139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24/4/2026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1EA8558-8C66-4E03-9841-11D59C1C778D}" type="datetimeFigureOut">
              <a:rPr lang="es-SV" smtClean="0">
                <a:solidFill>
                  <a:prstClr val="black">
                    <a:tint val="75000"/>
                  </a:prstClr>
                </a:solidFill>
                <a:latin typeface="Museo Sans 300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24/4/2026</a:t>
            </a:fld>
            <a:endParaRPr lang="es-SV">
              <a:solidFill>
                <a:prstClr val="black">
                  <a:tint val="75000"/>
                </a:prstClr>
              </a:solidFill>
              <a:latin typeface="Museo Sans 300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s-SV">
              <a:solidFill>
                <a:prstClr val="black">
                  <a:tint val="75000"/>
                </a:prstClr>
              </a:solidFill>
              <a:latin typeface="Museo Sans 300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66C6896-AC34-4284-B15E-5B356BA793DA}" type="slidenum">
              <a:rPr lang="es-SV" smtClean="0">
                <a:solidFill>
                  <a:prstClr val="black">
                    <a:tint val="75000"/>
                  </a:prstClr>
                </a:solidFill>
                <a:latin typeface="Museo Sans 300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SV">
              <a:solidFill>
                <a:prstClr val="black">
                  <a:tint val="75000"/>
                </a:prstClr>
              </a:solidFill>
              <a:latin typeface="Museo Sans 30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Título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5976664" cy="1800200"/>
          </a:xfrm>
        </p:spPr>
        <p:txBody>
          <a:bodyPr>
            <a:normAutofit/>
          </a:bodyPr>
          <a:lstStyle/>
          <a:p>
            <a:r>
              <a:rPr lang="es-SV" sz="2400" dirty="0"/>
              <a:t>Estado del programa LATIPAT desde la perspectiva </a:t>
            </a:r>
            <a:r>
              <a:rPr lang="es-SV" sz="2400" dirty="0" smtClean="0"/>
              <a:t>del Instituto Salvadoreño de la Propiedad Intelectual</a:t>
            </a:r>
            <a:endParaRPr lang="es-SV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2204864"/>
            <a:ext cx="9144000" cy="3672408"/>
          </a:xfrm>
          <a:prstGeom prst="rect">
            <a:avLst/>
          </a:prstGeom>
          <a:solidFill>
            <a:srgbClr val="3139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5" name="Título 1"/>
          <p:cNvSpPr txBox="1">
            <a:spLocks/>
          </p:cNvSpPr>
          <p:nvPr/>
        </p:nvSpPr>
        <p:spPr bwMode="auto">
          <a:xfrm>
            <a:off x="1043608" y="908720"/>
            <a:ext cx="748883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SV" sz="24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Registros en Base de Datos SV</a:t>
            </a:r>
            <a:r>
              <a:rPr kumimoji="0" lang="es-SV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SV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8 Imagen" descr="Flechas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60648"/>
            <a:ext cx="533414" cy="412184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367905"/>
              </p:ext>
            </p:extLst>
          </p:nvPr>
        </p:nvGraphicFramePr>
        <p:xfrm>
          <a:off x="1835696" y="1844824"/>
          <a:ext cx="5064224" cy="3003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168"/>
                <a:gridCol w="1266056"/>
              </a:tblGrid>
              <a:tr h="379942">
                <a:tc>
                  <a:txBody>
                    <a:bodyPr/>
                    <a:lstStyle/>
                    <a:p>
                      <a:r>
                        <a:rPr lang="es-MX" dirty="0" smtClean="0"/>
                        <a:t>Derecho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Cantidad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Patente de Invención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7963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Modelos de Utilidad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1430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Diseños Industriales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1209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Total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10602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5"/>
          <p:cNvPicPr>
            <a:picLocks noChangeAspect="1"/>
          </p:cNvPicPr>
          <p:nvPr/>
        </p:nvPicPr>
        <p:blipFill>
          <a:blip r:embed="rId3" cstate="print"/>
          <a:srcRect l="25904"/>
          <a:stretch>
            <a:fillRect/>
          </a:stretch>
        </p:blipFill>
        <p:spPr bwMode="auto">
          <a:xfrm>
            <a:off x="0" y="0"/>
            <a:ext cx="607481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3 Imagen" descr="fondos de webinar-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44"/>
            <a:ext cx="9144000" cy="6851912"/>
          </a:xfrm>
          <a:prstGeom prst="rect">
            <a:avLst/>
          </a:prstGeom>
        </p:spPr>
      </p:pic>
      <p:pic>
        <p:nvPicPr>
          <p:cNvPr id="10" name="9 Imagen" descr="Flechas-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76672"/>
            <a:ext cx="533414" cy="412184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 bwMode="auto">
          <a:xfrm>
            <a:off x="1259632" y="476672"/>
            <a:ext cx="748883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SV" sz="24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Historial</a:t>
            </a:r>
            <a:r>
              <a:rPr kumimoji="0" lang="es-SV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SV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574110"/>
              </p:ext>
            </p:extLst>
          </p:nvPr>
        </p:nvGraphicFramePr>
        <p:xfrm>
          <a:off x="3923928" y="1484784"/>
          <a:ext cx="5064224" cy="2347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168"/>
                <a:gridCol w="1266056"/>
              </a:tblGrid>
              <a:tr h="379942">
                <a:tc>
                  <a:txBody>
                    <a:bodyPr/>
                    <a:lstStyle/>
                    <a:p>
                      <a:r>
                        <a:rPr lang="es-MX" dirty="0" smtClean="0"/>
                        <a:t>Derecho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Desde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Patente de Invención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1951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Modelos de Utilidad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1994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Diseños Industriales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1994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5461" y="0"/>
            <a:ext cx="819853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 descr="fondos de webinar-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3510" y="0"/>
            <a:ext cx="9144000" cy="6885384"/>
          </a:xfrm>
          <a:prstGeom prst="rect">
            <a:avLst/>
          </a:prstGeom>
        </p:spPr>
      </p:pic>
      <p:sp>
        <p:nvSpPr>
          <p:cNvPr id="8" name="3 Título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4176712" cy="720725"/>
          </a:xfrm>
        </p:spPr>
        <p:txBody>
          <a:bodyPr>
            <a:normAutofit/>
          </a:bodyPr>
          <a:lstStyle/>
          <a:p>
            <a:pPr algn="l"/>
            <a:r>
              <a:rPr lang="es-ES" altLang="es-ES" sz="3600" b="1" dirty="0" smtClean="0">
                <a:solidFill>
                  <a:srgbClr val="FFC000"/>
                </a:solidFill>
                <a:ea typeface="+mn-ea"/>
                <a:cs typeface="Arial" panose="020B0604020202020204" pitchFamily="34" charset="0"/>
              </a:rPr>
              <a:t>Formatos</a:t>
            </a:r>
            <a:endParaRPr lang="es-ES" altLang="es-ES" sz="3600" b="1" dirty="0" smtClean="0">
              <a:solidFill>
                <a:srgbClr val="FFC000"/>
              </a:solidFill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9 Imagen" descr="Flechas-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188640"/>
            <a:ext cx="533414" cy="412184"/>
          </a:xfrm>
          <a:prstGeom prst="rect">
            <a:avLst/>
          </a:prstGeom>
        </p:spPr>
      </p:pic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73774"/>
              </p:ext>
            </p:extLst>
          </p:nvPr>
        </p:nvGraphicFramePr>
        <p:xfrm>
          <a:off x="395536" y="1916832"/>
          <a:ext cx="5976664" cy="2347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2232248"/>
              </a:tblGrid>
              <a:tr h="379942">
                <a:tc>
                  <a:txBody>
                    <a:bodyPr/>
                    <a:lstStyle/>
                    <a:p>
                      <a:r>
                        <a:rPr lang="es-MX" dirty="0" smtClean="0"/>
                        <a:t>Tipo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Compartido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Datos</a:t>
                      </a:r>
                      <a:r>
                        <a:rPr lang="es-MX" baseline="0" dirty="0" smtClean="0"/>
                        <a:t> Bibliográficos (SGML)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Latipat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Expediente</a:t>
                      </a:r>
                      <a:r>
                        <a:rPr lang="es-MX" baseline="0" dirty="0" smtClean="0"/>
                        <a:t> completo (</a:t>
                      </a:r>
                      <a:r>
                        <a:rPr lang="es-MX" baseline="0" dirty="0" err="1" smtClean="0"/>
                        <a:t>Tiff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multipage</a:t>
                      </a:r>
                      <a:r>
                        <a:rPr lang="es-MX" baseline="0" dirty="0" smtClean="0"/>
                        <a:t> 80% del total)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Local</a:t>
                      </a:r>
                      <a:endParaRPr lang="es-SV" dirty="0"/>
                    </a:p>
                  </a:txBody>
                  <a:tcPr/>
                </a:tc>
              </a:tr>
              <a:tr h="655790">
                <a:tc>
                  <a:txBody>
                    <a:bodyPr/>
                    <a:lstStyle/>
                    <a:p>
                      <a:r>
                        <a:rPr lang="es-MX" dirty="0" smtClean="0"/>
                        <a:t>Expediente</a:t>
                      </a:r>
                      <a:r>
                        <a:rPr lang="es-MX" baseline="0" dirty="0" smtClean="0"/>
                        <a:t> completo (PDF a partir de junio 2025)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Local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107504" y="332656"/>
            <a:ext cx="885698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Durante 2025 se trabajo con el coordinador </a:t>
            </a:r>
            <a:r>
              <a:rPr lang="es-MX" sz="2400" dirty="0" err="1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Latipat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, Ángel Perdomo en  la implementación de la extracción de los datos en formato XML usando los respectivos estándares y se logro generar pruebas para revisión de EPO; las ultimas observaciones fueron:</a:t>
            </a:r>
          </a:p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1-</a:t>
            </a:r>
            <a:r>
              <a:rPr kumimoji="0" lang="es-MX" sz="24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Código de país XX</a:t>
            </a:r>
          </a:p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aseline="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2-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 Incluir la Clasificación de </a:t>
            </a:r>
            <a:r>
              <a:rPr lang="es-MX" sz="2400" dirty="0" err="1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Locarno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 en Diseños</a:t>
            </a:r>
          </a:p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3- Revisar numero de publicación y solicitud ya que contiene un carácter</a:t>
            </a:r>
            <a:r>
              <a:rPr kumimoji="0" lang="es-MX" sz="24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adicional.</a:t>
            </a:r>
          </a:p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aseline="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Es de mencionar que la extracción se ha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 configurado para poder compartir la información de Patentes de Invención, Modelos de Utilidad y Diseños Industriales y se realizo con la herramienta </a:t>
            </a:r>
            <a:r>
              <a:rPr lang="es-MX" sz="2400" dirty="0" err="1" smtClean="0">
                <a:solidFill>
                  <a:schemeClr val="bg1">
                    <a:lumMod val="85000"/>
                  </a:schemeClr>
                </a:solidFill>
                <a:latin typeface="+mn-lt"/>
                <a:ea typeface="+mj-ea"/>
                <a:cs typeface="+mj-cs"/>
              </a:rPr>
              <a:t>WipoPublish</a:t>
            </a:r>
            <a:endParaRPr kumimoji="0" lang="es-SV" sz="240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236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2267744" y="908720"/>
            <a:ext cx="468052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74625" marR="0" lvl="0" indent="-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24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Gracias por</a:t>
            </a:r>
            <a:r>
              <a:rPr kumimoji="0" lang="es-SV" sz="24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tu atención</a:t>
            </a:r>
            <a:endParaRPr kumimoji="0" lang="es-SV" sz="240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NR TEMA - Tipos de letra">
      <a:majorFont>
        <a:latin typeface="Museo Sans 700"/>
        <a:ea typeface=""/>
        <a:cs typeface=""/>
      </a:majorFont>
      <a:minorFont>
        <a:latin typeface="Museo Sans 30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175</Words>
  <Application>Microsoft Office PowerPoint</Application>
  <PresentationFormat>Presentación en pantalla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Museo Sans 300</vt:lpstr>
      <vt:lpstr>Museo Sans 700</vt:lpstr>
      <vt:lpstr>1_Tema de Office</vt:lpstr>
      <vt:lpstr>Estado del programa LATIPAT desde la perspectiva del Instituto Salvadoreño de la Propiedad Intelectual</vt:lpstr>
      <vt:lpstr>Presentación de PowerPoint</vt:lpstr>
      <vt:lpstr>Presentación de PowerPoint</vt:lpstr>
      <vt:lpstr>Formatos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pedro.saravia</dc:creator>
  <cp:lastModifiedBy>Abelardo Antonio Herrera Gonzalez</cp:lastModifiedBy>
  <cp:revision>186</cp:revision>
  <dcterms:created xsi:type="dcterms:W3CDTF">2020-03-02T12:58:11Z</dcterms:created>
  <dcterms:modified xsi:type="dcterms:W3CDTF">2026-04-24T20:57:24Z</dcterms:modified>
</cp:coreProperties>
</file>