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86" r:id="rId7"/>
    <p:sldId id="261" r:id="rId8"/>
    <p:sldId id="285" r:id="rId9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67"/>
    <p:restoredTop sz="94610"/>
  </p:normalViewPr>
  <p:slideViewPr>
    <p:cSldViewPr snapToGrid="0" snapToObjects="1">
      <p:cViewPr varScale="1">
        <p:scale>
          <a:sx n="147" d="100"/>
          <a:sy n="147" d="100"/>
        </p:scale>
        <p:origin x="4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0704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0" name="Google Shape;650;p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4"/>
          <p:cNvSpPr txBox="1"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5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607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0D2B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64592" cy="5143500"/>
          </a:xfrm>
          <a:prstGeom prst="rect">
            <a:avLst/>
          </a:prstGeom>
          <a:solidFill>
            <a:srgbClr val="C8922A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7132320" y="182880"/>
            <a:ext cx="2194560" cy="1920240"/>
          </a:xfrm>
          <a:prstGeom prst="ellipse">
            <a:avLst/>
          </a:prstGeom>
          <a:solidFill>
            <a:srgbClr val="006B75">
              <a:alpha val="25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7680960" y="731520"/>
            <a:ext cx="1280160" cy="1280160"/>
          </a:xfrm>
          <a:prstGeom prst="ellipse">
            <a:avLst/>
          </a:prstGeom>
          <a:solidFill>
            <a:srgbClr val="C8922A">
              <a:alpha val="40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Text 3"/>
          <p:cNvSpPr/>
          <p:nvPr/>
        </p:nvSpPr>
        <p:spPr>
          <a:xfrm>
            <a:off x="411480" y="502920"/>
            <a:ext cx="73152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300" b="1" kern="0" spc="500" dirty="0">
                <a:solidFill>
                  <a:srgbClr val="C8922A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WIPO SESSION</a:t>
            </a:r>
            <a:endParaRPr lang="en-US" sz="1300" dirty="0"/>
          </a:p>
        </p:txBody>
      </p:sp>
      <p:sp>
        <p:nvSpPr>
          <p:cNvPr id="6" name="Text 4"/>
          <p:cNvSpPr/>
          <p:nvPr/>
        </p:nvSpPr>
        <p:spPr>
          <a:xfrm>
            <a:off x="411480" y="914400"/>
            <a:ext cx="804672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38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Africa IP Register</a:t>
            </a:r>
            <a:endParaRPr lang="en-US" sz="3800" dirty="0"/>
          </a:p>
        </p:txBody>
      </p:sp>
      <p:sp>
        <p:nvSpPr>
          <p:cNvPr id="7" name="Text 5"/>
          <p:cNvSpPr/>
          <p:nvPr/>
        </p:nvSpPr>
        <p:spPr>
          <a:xfrm>
            <a:off x="411480" y="1664208"/>
            <a:ext cx="8046720" cy="5943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2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Proposed Approach : Two-Track Implementation</a:t>
            </a:r>
            <a:endParaRPr lang="en-US" sz="2200" dirty="0"/>
          </a:p>
        </p:txBody>
      </p:sp>
      <p:sp>
        <p:nvSpPr>
          <p:cNvPr id="8" name="Shape 6"/>
          <p:cNvSpPr/>
          <p:nvPr/>
        </p:nvSpPr>
        <p:spPr>
          <a:xfrm>
            <a:off x="411480" y="2359152"/>
            <a:ext cx="4114800" cy="36576"/>
          </a:xfrm>
          <a:prstGeom prst="rect">
            <a:avLst/>
          </a:prstGeom>
          <a:solidFill>
            <a:srgbClr val="C8922A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9" name="Text 7"/>
          <p:cNvSpPr/>
          <p:nvPr/>
        </p:nvSpPr>
        <p:spPr>
          <a:xfrm>
            <a:off x="411480" y="2514600"/>
            <a:ext cx="82296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C8922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▸ Track 1: </a:t>
            </a: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Early Adopter Pilot Offices</a:t>
            </a:r>
            <a:endParaRPr lang="en-US" sz="1400" dirty="0"/>
          </a:p>
        </p:txBody>
      </p:sp>
      <p:sp>
        <p:nvSpPr>
          <p:cNvPr id="10" name="Text 8"/>
          <p:cNvSpPr/>
          <p:nvPr/>
        </p:nvSpPr>
        <p:spPr>
          <a:xfrm>
            <a:off x="411480" y="2926080"/>
            <a:ext cx="832104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1400" dirty="0"/>
          </a:p>
        </p:txBody>
      </p:sp>
      <p:sp>
        <p:nvSpPr>
          <p:cNvPr id="11" name="Shape 9"/>
          <p:cNvSpPr/>
          <p:nvPr/>
        </p:nvSpPr>
        <p:spPr>
          <a:xfrm>
            <a:off x="0" y="4480560"/>
            <a:ext cx="9144000" cy="662940"/>
          </a:xfrm>
          <a:prstGeom prst="rect">
            <a:avLst/>
          </a:prstGeom>
          <a:solidFill>
            <a:srgbClr val="000000">
              <a:alpha val="45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2" name="Text 10"/>
          <p:cNvSpPr/>
          <p:nvPr/>
        </p:nvSpPr>
        <p:spPr>
          <a:xfrm>
            <a:off x="411480" y="4544568"/>
            <a:ext cx="83210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WIPO · IP Office Business Solutions Division · Africa IP Register Initiative 2026</a:t>
            </a:r>
            <a:endParaRPr lang="en-US" sz="1000" dirty="0"/>
          </a:p>
        </p:txBody>
      </p:sp>
      <p:sp>
        <p:nvSpPr>
          <p:cNvPr id="13" name="Text 11"/>
          <p:cNvSpPr/>
          <p:nvPr/>
        </p:nvSpPr>
        <p:spPr>
          <a:xfrm>
            <a:off x="350520" y="4046220"/>
            <a:ext cx="54864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i="1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Dr. Juneho Jang  |  Head, Global Relationship Management</a:t>
            </a:r>
            <a:endParaRPr lang="en-US" sz="110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A9F7430F-73BB-9EEF-49D2-01995A457244}"/>
              </a:ext>
            </a:extLst>
          </p:cNvPr>
          <p:cNvSpPr/>
          <p:nvPr/>
        </p:nvSpPr>
        <p:spPr>
          <a:xfrm>
            <a:off x="411480" y="2999232"/>
            <a:ext cx="82296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0838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▸ Track 2: </a:t>
            </a: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Phased Integration &amp; Capacity Building</a:t>
            </a:r>
            <a:endParaRPr 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4F6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60120"/>
          </a:xfrm>
          <a:prstGeom prst="rect">
            <a:avLst/>
          </a:prstGeom>
          <a:solidFill>
            <a:srgbClr val="0D2B45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Text 1"/>
          <p:cNvSpPr/>
          <p:nvPr/>
        </p:nvSpPr>
        <p:spPr>
          <a:xfrm>
            <a:off x="365760" y="137160"/>
            <a:ext cx="841248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The Africa IP Register: Vision and Proposed Approach</a:t>
            </a:r>
            <a:endParaRPr lang="en-US" sz="2200" dirty="0"/>
          </a:p>
        </p:txBody>
      </p:sp>
      <p:sp>
        <p:nvSpPr>
          <p:cNvPr id="4" name="Shape 2"/>
          <p:cNvSpPr/>
          <p:nvPr/>
        </p:nvSpPr>
        <p:spPr>
          <a:xfrm>
            <a:off x="0" y="960120"/>
            <a:ext cx="109728" cy="4183380"/>
          </a:xfrm>
          <a:prstGeom prst="rect">
            <a:avLst/>
          </a:prstGeom>
          <a:solidFill>
            <a:srgbClr val="C8922A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320040" y="1097280"/>
            <a:ext cx="8503920" cy="777240"/>
          </a:xfrm>
          <a:prstGeom prst="rect">
            <a:avLst/>
          </a:prstGeom>
          <a:solidFill>
            <a:srgbClr val="0D2B45">
              <a:alpha val="8000"/>
            </a:srgbClr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048" y="1161288"/>
            <a:ext cx="438912" cy="438912"/>
          </a:xfrm>
          <a:prstGeom prst="rect">
            <a:avLst/>
          </a:prstGeom>
        </p:spPr>
      </p:pic>
      <p:sp>
        <p:nvSpPr>
          <p:cNvPr id="7" name="Text 4"/>
          <p:cNvSpPr/>
          <p:nvPr/>
        </p:nvSpPr>
        <p:spPr>
          <a:xfrm>
            <a:off x="960120" y="1316736"/>
            <a:ext cx="7772400" cy="4389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1300" b="1" i="1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Vision</a:t>
            </a:r>
            <a:r>
              <a:rPr lang="en-US" sz="1300" i="1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: </a:t>
            </a:r>
            <a:r>
              <a:rPr lang="en-US" sz="1400" dirty="0"/>
              <a:t>To build Africa's first unified IP data platform: a single, authoritative hub connecting all 54 IP offices across the continent, drawing on the proven ASEAN model to unlock data sharing, AI-powered analytics, and new pathways for IP data commercialization.</a:t>
            </a:r>
          </a:p>
          <a:p>
            <a:pPr marL="0" indent="0">
              <a:buNone/>
            </a:pPr>
            <a:endParaRPr lang="en-US" sz="1300" dirty="0"/>
          </a:p>
        </p:txBody>
      </p:sp>
      <p:sp>
        <p:nvSpPr>
          <p:cNvPr id="8" name="Shape 5"/>
          <p:cNvSpPr/>
          <p:nvPr/>
        </p:nvSpPr>
        <p:spPr>
          <a:xfrm>
            <a:off x="320040" y="2029968"/>
            <a:ext cx="4069080" cy="2560320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9" name="Shape 6"/>
          <p:cNvSpPr/>
          <p:nvPr/>
        </p:nvSpPr>
        <p:spPr>
          <a:xfrm>
            <a:off x="320040" y="2029968"/>
            <a:ext cx="4069080" cy="475488"/>
          </a:xfrm>
          <a:prstGeom prst="rect">
            <a:avLst/>
          </a:prstGeom>
          <a:solidFill>
            <a:srgbClr val="006B75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0" name="Text 7"/>
          <p:cNvSpPr/>
          <p:nvPr/>
        </p:nvSpPr>
        <p:spPr>
          <a:xfrm>
            <a:off x="411480" y="2103120"/>
            <a:ext cx="384048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kern="0" spc="100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TRACK 1 — EARLY ADOPTERS</a:t>
            </a:r>
            <a:endParaRPr lang="en-US" sz="1200" dirty="0"/>
          </a:p>
        </p:txBody>
      </p:sp>
      <p:sp>
        <p:nvSpPr>
          <p:cNvPr id="11" name="Text 8"/>
          <p:cNvSpPr/>
          <p:nvPr/>
        </p:nvSpPr>
        <p:spPr>
          <a:xfrm>
            <a:off x="457200" y="2578608"/>
            <a:ext cx="3749040" cy="1920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>
              <a:buSzPct val="100000"/>
              <a:buChar char="•"/>
            </a:pPr>
            <a:r>
              <a:rPr lang="en-US" sz="12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Pilot offices with existing digital infrastructure, having political will to join Africa IP Register</a:t>
            </a:r>
            <a:endParaRPr lang="en-US" sz="1250" dirty="0"/>
          </a:p>
          <a:p>
            <a:pPr marL="342900" indent="-342900">
              <a:buSzPct val="100000"/>
              <a:buChar char="•"/>
            </a:pPr>
            <a:r>
              <a:rPr lang="en-US" sz="12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Immediate onboarding to the Africa IP Register platform</a:t>
            </a:r>
            <a:endParaRPr lang="en-US" sz="1250" dirty="0"/>
          </a:p>
          <a:p>
            <a:pPr marL="342900" indent="-342900">
              <a:buSzPct val="100000"/>
              <a:buChar char="•"/>
            </a:pPr>
            <a:r>
              <a:rPr lang="en-US" sz="12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Direct participation in AI commercialization framework together with the existing ASEAN IP Register countries</a:t>
            </a:r>
            <a:endParaRPr lang="en-US" sz="1250" dirty="0"/>
          </a:p>
          <a:p>
            <a:pPr marL="342900" indent="-342900">
              <a:buSzPct val="100000"/>
              <a:buChar char="•"/>
            </a:pPr>
            <a:r>
              <a:rPr lang="en-US" sz="1250" b="1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Pilot Offices: Botswana, Ghana, Kenya, South Africa, OAPI</a:t>
            </a:r>
            <a:endParaRPr lang="en-US" sz="1250" b="1" dirty="0"/>
          </a:p>
        </p:txBody>
      </p:sp>
      <p:sp>
        <p:nvSpPr>
          <p:cNvPr id="12" name="Shape 9"/>
          <p:cNvSpPr/>
          <p:nvPr/>
        </p:nvSpPr>
        <p:spPr>
          <a:xfrm>
            <a:off x="4754880" y="2029968"/>
            <a:ext cx="4069080" cy="2560320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3" name="Shape 10"/>
          <p:cNvSpPr/>
          <p:nvPr/>
        </p:nvSpPr>
        <p:spPr>
          <a:xfrm>
            <a:off x="4754880" y="2029968"/>
            <a:ext cx="4069080" cy="475488"/>
          </a:xfrm>
          <a:prstGeom prst="rect">
            <a:avLst/>
          </a:prstGeom>
          <a:solidFill>
            <a:srgbClr val="00838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4" name="Text 11"/>
          <p:cNvSpPr/>
          <p:nvPr/>
        </p:nvSpPr>
        <p:spPr>
          <a:xfrm>
            <a:off x="4846320" y="2103120"/>
            <a:ext cx="384048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kern="0" spc="100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TRACK 2 — PHASED INTEGRATION</a:t>
            </a:r>
            <a:endParaRPr lang="en-US" sz="1200" dirty="0"/>
          </a:p>
        </p:txBody>
      </p:sp>
      <p:sp>
        <p:nvSpPr>
          <p:cNvPr id="15" name="Text 12"/>
          <p:cNvSpPr/>
          <p:nvPr/>
        </p:nvSpPr>
        <p:spPr>
          <a:xfrm>
            <a:off x="4846320" y="2578608"/>
            <a:ext cx="3886200" cy="1920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>
              <a:buSzPct val="100000"/>
              <a:buChar char="•"/>
            </a:pPr>
            <a:r>
              <a:rPr lang="en-US" sz="12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Offices requiring digitization and capacity building</a:t>
            </a:r>
            <a:endParaRPr lang="en-US" sz="1250" dirty="0"/>
          </a:p>
          <a:p>
            <a:pPr marL="342900" indent="-342900">
              <a:buSzPct val="100000"/>
              <a:buChar char="•"/>
            </a:pPr>
            <a:r>
              <a:rPr lang="en-US" sz="12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Structured support through WIPO IPAS deployments</a:t>
            </a:r>
            <a:endParaRPr lang="en-US" sz="1250" dirty="0"/>
          </a:p>
          <a:p>
            <a:pPr marL="342900" indent="-342900">
              <a:buSzPct val="100000"/>
              <a:buChar char="•"/>
            </a:pPr>
            <a:r>
              <a:rPr lang="en-US" sz="12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Phased data migration and standards alignment</a:t>
            </a:r>
            <a:endParaRPr lang="en-US" sz="1250" dirty="0"/>
          </a:p>
          <a:p>
            <a:pPr marL="342900" indent="-342900">
              <a:buSzPct val="100000"/>
              <a:buChar char="•"/>
            </a:pPr>
            <a:r>
              <a:rPr lang="en-US" sz="12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Integration into governance after readiness assessment</a:t>
            </a:r>
            <a:endParaRPr lang="en-US" sz="1250" dirty="0"/>
          </a:p>
          <a:p>
            <a:pPr marL="342900" indent="-342900">
              <a:buSzPct val="100000"/>
              <a:buChar char="•"/>
            </a:pPr>
            <a:r>
              <a:rPr lang="en-US" sz="12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Leverages WIPO's 25+ years IP office modernization expertise</a:t>
            </a:r>
            <a:endParaRPr lang="en-US" sz="1250" dirty="0"/>
          </a:p>
        </p:txBody>
      </p:sp>
      <p:pic>
        <p:nvPicPr>
          <p:cNvPr id="1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6552" y="3017520"/>
            <a:ext cx="310896" cy="310896"/>
          </a:xfrm>
          <a:prstGeom prst="rect">
            <a:avLst/>
          </a:prstGeom>
        </p:spPr>
      </p:pic>
      <p:sp>
        <p:nvSpPr>
          <p:cNvPr id="17" name="Text 13"/>
          <p:cNvSpPr/>
          <p:nvPr/>
        </p:nvSpPr>
        <p:spPr>
          <a:xfrm>
            <a:off x="320040" y="4828032"/>
            <a:ext cx="85039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9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4F6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60120"/>
          </a:xfrm>
          <a:prstGeom prst="rect">
            <a:avLst/>
          </a:prstGeom>
          <a:solidFill>
            <a:srgbClr val="006B75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Text 1"/>
          <p:cNvSpPr/>
          <p:nvPr/>
        </p:nvSpPr>
        <p:spPr>
          <a:xfrm>
            <a:off x="365760" y="137160"/>
            <a:ext cx="841248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Track 1 Pilot Offices — Early Adopters</a:t>
            </a:r>
            <a:endParaRPr lang="en-US" sz="2200" dirty="0"/>
          </a:p>
        </p:txBody>
      </p:sp>
      <p:sp>
        <p:nvSpPr>
          <p:cNvPr id="4" name="Shape 2"/>
          <p:cNvSpPr/>
          <p:nvPr/>
        </p:nvSpPr>
        <p:spPr>
          <a:xfrm>
            <a:off x="0" y="960120"/>
            <a:ext cx="109728" cy="4183380"/>
          </a:xfrm>
          <a:prstGeom prst="rect">
            <a:avLst/>
          </a:prstGeom>
          <a:solidFill>
            <a:srgbClr val="C8922A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Text 3"/>
          <p:cNvSpPr/>
          <p:nvPr/>
        </p:nvSpPr>
        <p:spPr>
          <a:xfrm>
            <a:off x="320040" y="1005840"/>
            <a:ext cx="85039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1400" dirty="0"/>
              <a:t>Five IP offices have volunteered to serve as pilots for advancing national IP data sharing and commercialization.</a:t>
            </a:r>
            <a:endParaRPr lang="en-US" sz="1250" dirty="0"/>
          </a:p>
        </p:txBody>
      </p:sp>
      <p:sp>
        <p:nvSpPr>
          <p:cNvPr id="6" name="Shape 4"/>
          <p:cNvSpPr/>
          <p:nvPr/>
        </p:nvSpPr>
        <p:spPr>
          <a:xfrm>
            <a:off x="256032" y="1481328"/>
            <a:ext cx="1600200" cy="3154680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" name="Shape 5"/>
          <p:cNvSpPr/>
          <p:nvPr/>
        </p:nvSpPr>
        <p:spPr>
          <a:xfrm>
            <a:off x="256032" y="1481328"/>
            <a:ext cx="1600200" cy="548640"/>
          </a:xfrm>
          <a:prstGeom prst="rect">
            <a:avLst/>
          </a:prstGeom>
          <a:solidFill>
            <a:srgbClr val="0D2B45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8" name="Text 6"/>
          <p:cNvSpPr/>
          <p:nvPr/>
        </p:nvSpPr>
        <p:spPr>
          <a:xfrm>
            <a:off x="320040" y="1517904"/>
            <a:ext cx="1472184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Botswana</a:t>
            </a:r>
            <a:endParaRPr lang="en-US" sz="1300" dirty="0"/>
          </a:p>
        </p:txBody>
      </p:sp>
      <p:sp>
        <p:nvSpPr>
          <p:cNvPr id="9" name="Shape 7"/>
          <p:cNvSpPr/>
          <p:nvPr/>
        </p:nvSpPr>
        <p:spPr>
          <a:xfrm>
            <a:off x="576072" y="2029968"/>
            <a:ext cx="960120" cy="347472"/>
          </a:xfrm>
          <a:prstGeom prst="rect">
            <a:avLst/>
          </a:prstGeom>
          <a:solidFill>
            <a:srgbClr val="0D2B45">
              <a:alpha val="15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0" name="Text 8"/>
          <p:cNvSpPr/>
          <p:nvPr/>
        </p:nvSpPr>
        <p:spPr>
          <a:xfrm>
            <a:off x="576072" y="2066544"/>
            <a:ext cx="9601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0D2B4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CIPA</a:t>
            </a:r>
            <a:endParaRPr lang="en-US" sz="1000" dirty="0"/>
          </a:p>
        </p:txBody>
      </p:sp>
      <p:sp>
        <p:nvSpPr>
          <p:cNvPr id="11" name="Text 9"/>
          <p:cNvSpPr/>
          <p:nvPr/>
        </p:nvSpPr>
        <p:spPr>
          <a:xfrm>
            <a:off x="320040" y="2468880"/>
            <a:ext cx="1472184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Southern Africa</a:t>
            </a:r>
            <a:endParaRPr lang="en-US" sz="1000" dirty="0"/>
          </a:p>
        </p:txBody>
      </p:sp>
      <p:sp>
        <p:nvSpPr>
          <p:cNvPr id="12" name="Shape 10"/>
          <p:cNvSpPr/>
          <p:nvPr/>
        </p:nvSpPr>
        <p:spPr>
          <a:xfrm>
            <a:off x="438912" y="2779776"/>
            <a:ext cx="1234440" cy="22860"/>
          </a:xfrm>
          <a:prstGeom prst="rect">
            <a:avLst/>
          </a:prstGeom>
          <a:solidFill>
            <a:srgbClr val="D6E0EA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3" name="Text 11"/>
          <p:cNvSpPr/>
          <p:nvPr/>
        </p:nvSpPr>
        <p:spPr>
          <a:xfrm>
            <a:off x="347472" y="2871216"/>
            <a:ext cx="1417320" cy="16642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0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IPAS 4 Model Office; English-speaking; gateway to SADC region</a:t>
            </a:r>
            <a:endParaRPr lang="en-US" sz="1050" dirty="0"/>
          </a:p>
        </p:txBody>
      </p:sp>
      <p:sp>
        <p:nvSpPr>
          <p:cNvPr id="14" name="Shape 12"/>
          <p:cNvSpPr/>
          <p:nvPr/>
        </p:nvSpPr>
        <p:spPr>
          <a:xfrm>
            <a:off x="1929384" y="1481328"/>
            <a:ext cx="1600200" cy="3154680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5" name="Shape 13"/>
          <p:cNvSpPr/>
          <p:nvPr/>
        </p:nvSpPr>
        <p:spPr>
          <a:xfrm>
            <a:off x="1929384" y="1481328"/>
            <a:ext cx="1600200" cy="548640"/>
          </a:xfrm>
          <a:prstGeom prst="rect">
            <a:avLst/>
          </a:prstGeom>
          <a:solidFill>
            <a:srgbClr val="006B75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6" name="Text 14"/>
          <p:cNvSpPr/>
          <p:nvPr/>
        </p:nvSpPr>
        <p:spPr>
          <a:xfrm>
            <a:off x="1993392" y="1517904"/>
            <a:ext cx="1472184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Ghana</a:t>
            </a:r>
            <a:endParaRPr lang="en-US" sz="1300" dirty="0"/>
          </a:p>
        </p:txBody>
      </p:sp>
      <p:sp>
        <p:nvSpPr>
          <p:cNvPr id="17" name="Shape 15"/>
          <p:cNvSpPr/>
          <p:nvPr/>
        </p:nvSpPr>
        <p:spPr>
          <a:xfrm>
            <a:off x="2249424" y="2029968"/>
            <a:ext cx="960120" cy="347472"/>
          </a:xfrm>
          <a:prstGeom prst="rect">
            <a:avLst/>
          </a:prstGeom>
          <a:solidFill>
            <a:srgbClr val="006B75">
              <a:alpha val="15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8" name="Text 16"/>
          <p:cNvSpPr/>
          <p:nvPr/>
        </p:nvSpPr>
        <p:spPr>
          <a:xfrm>
            <a:off x="2249424" y="2066544"/>
            <a:ext cx="9601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006B75"/>
                </a:solidFill>
                <a:latin typeface="Calibri" pitchFamily="34" charset="0"/>
                <a:cs typeface="Calibri" pitchFamily="34" charset="-120"/>
              </a:rPr>
              <a:t>GHIPO</a:t>
            </a:r>
            <a:endParaRPr lang="en-US" sz="1000" dirty="0"/>
          </a:p>
        </p:txBody>
      </p:sp>
      <p:sp>
        <p:nvSpPr>
          <p:cNvPr id="19" name="Text 17"/>
          <p:cNvSpPr/>
          <p:nvPr/>
        </p:nvSpPr>
        <p:spPr>
          <a:xfrm>
            <a:off x="1993392" y="2468880"/>
            <a:ext cx="1472184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West Africa</a:t>
            </a:r>
            <a:endParaRPr lang="en-US" sz="1000" dirty="0"/>
          </a:p>
        </p:txBody>
      </p:sp>
      <p:sp>
        <p:nvSpPr>
          <p:cNvPr id="20" name="Shape 18"/>
          <p:cNvSpPr/>
          <p:nvPr/>
        </p:nvSpPr>
        <p:spPr>
          <a:xfrm>
            <a:off x="2112264" y="2779776"/>
            <a:ext cx="1234440" cy="22860"/>
          </a:xfrm>
          <a:prstGeom prst="rect">
            <a:avLst/>
          </a:prstGeom>
          <a:solidFill>
            <a:srgbClr val="D6E0EA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1" name="Text 19"/>
          <p:cNvSpPr/>
          <p:nvPr/>
        </p:nvSpPr>
        <p:spPr>
          <a:xfrm>
            <a:off x="2020824" y="2871216"/>
            <a:ext cx="1417320" cy="16642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0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Advanced digital IP services; ECOWAS hub; English-speaking</a:t>
            </a:r>
            <a:endParaRPr lang="en-US" sz="1050" dirty="0"/>
          </a:p>
        </p:txBody>
      </p:sp>
      <p:sp>
        <p:nvSpPr>
          <p:cNvPr id="22" name="Shape 20"/>
          <p:cNvSpPr/>
          <p:nvPr/>
        </p:nvSpPr>
        <p:spPr>
          <a:xfrm>
            <a:off x="3602736" y="1481328"/>
            <a:ext cx="1600200" cy="3154680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3" name="Shape 21"/>
          <p:cNvSpPr/>
          <p:nvPr/>
        </p:nvSpPr>
        <p:spPr>
          <a:xfrm>
            <a:off x="3602736" y="1481328"/>
            <a:ext cx="1600200" cy="548640"/>
          </a:xfrm>
          <a:prstGeom prst="rect">
            <a:avLst/>
          </a:prstGeom>
          <a:solidFill>
            <a:srgbClr val="B8504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4" name="Text 22"/>
          <p:cNvSpPr/>
          <p:nvPr/>
        </p:nvSpPr>
        <p:spPr>
          <a:xfrm>
            <a:off x="3666744" y="1517904"/>
            <a:ext cx="1472184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Kenya</a:t>
            </a:r>
            <a:endParaRPr lang="en-US" sz="1300" dirty="0"/>
          </a:p>
        </p:txBody>
      </p:sp>
      <p:sp>
        <p:nvSpPr>
          <p:cNvPr id="25" name="Shape 23"/>
          <p:cNvSpPr/>
          <p:nvPr/>
        </p:nvSpPr>
        <p:spPr>
          <a:xfrm>
            <a:off x="3922776" y="2029968"/>
            <a:ext cx="960120" cy="347472"/>
          </a:xfrm>
          <a:prstGeom prst="rect">
            <a:avLst/>
          </a:prstGeom>
          <a:solidFill>
            <a:srgbClr val="B85042">
              <a:alpha val="15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6" name="Text 24"/>
          <p:cNvSpPr/>
          <p:nvPr/>
        </p:nvSpPr>
        <p:spPr>
          <a:xfrm>
            <a:off x="3922776" y="2066544"/>
            <a:ext cx="9601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B850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KIPI</a:t>
            </a:r>
            <a:endParaRPr lang="en-US" sz="1000" dirty="0"/>
          </a:p>
        </p:txBody>
      </p:sp>
      <p:sp>
        <p:nvSpPr>
          <p:cNvPr id="27" name="Text 25"/>
          <p:cNvSpPr/>
          <p:nvPr/>
        </p:nvSpPr>
        <p:spPr>
          <a:xfrm>
            <a:off x="3666744" y="2468880"/>
            <a:ext cx="1472184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East Africa</a:t>
            </a:r>
            <a:endParaRPr lang="en-US" sz="1000" dirty="0"/>
          </a:p>
        </p:txBody>
      </p:sp>
      <p:sp>
        <p:nvSpPr>
          <p:cNvPr id="28" name="Shape 26"/>
          <p:cNvSpPr/>
          <p:nvPr/>
        </p:nvSpPr>
        <p:spPr>
          <a:xfrm>
            <a:off x="3785616" y="2779776"/>
            <a:ext cx="1234440" cy="22860"/>
          </a:xfrm>
          <a:prstGeom prst="rect">
            <a:avLst/>
          </a:prstGeom>
          <a:solidFill>
            <a:srgbClr val="D6E0EA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9" name="Text 27"/>
          <p:cNvSpPr/>
          <p:nvPr/>
        </p:nvSpPr>
        <p:spPr>
          <a:xfrm>
            <a:off x="3694176" y="2871216"/>
            <a:ext cx="1417320" cy="16642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0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EAC regional leader; active data digitization program</a:t>
            </a:r>
            <a:endParaRPr lang="en-US" sz="1050" dirty="0"/>
          </a:p>
        </p:txBody>
      </p:sp>
      <p:sp>
        <p:nvSpPr>
          <p:cNvPr id="30" name="Shape 28"/>
          <p:cNvSpPr/>
          <p:nvPr/>
        </p:nvSpPr>
        <p:spPr>
          <a:xfrm>
            <a:off x="5276088" y="1481328"/>
            <a:ext cx="1600200" cy="3154680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1" name="Shape 29"/>
          <p:cNvSpPr/>
          <p:nvPr/>
        </p:nvSpPr>
        <p:spPr>
          <a:xfrm>
            <a:off x="5276088" y="1481328"/>
            <a:ext cx="1600200" cy="548640"/>
          </a:xfrm>
          <a:prstGeom prst="rect">
            <a:avLst/>
          </a:prstGeom>
          <a:solidFill>
            <a:srgbClr val="2E7D3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2" name="Text 30"/>
          <p:cNvSpPr/>
          <p:nvPr/>
        </p:nvSpPr>
        <p:spPr>
          <a:xfrm>
            <a:off x="5340096" y="1517904"/>
            <a:ext cx="1472184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South Africa</a:t>
            </a:r>
            <a:endParaRPr lang="en-US" sz="1300" dirty="0"/>
          </a:p>
        </p:txBody>
      </p:sp>
      <p:sp>
        <p:nvSpPr>
          <p:cNvPr id="33" name="Shape 31"/>
          <p:cNvSpPr/>
          <p:nvPr/>
        </p:nvSpPr>
        <p:spPr>
          <a:xfrm>
            <a:off x="5596128" y="2029968"/>
            <a:ext cx="960120" cy="347472"/>
          </a:xfrm>
          <a:prstGeom prst="rect">
            <a:avLst/>
          </a:prstGeom>
          <a:solidFill>
            <a:srgbClr val="2E7D32">
              <a:alpha val="15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4" name="Text 32"/>
          <p:cNvSpPr/>
          <p:nvPr/>
        </p:nvSpPr>
        <p:spPr>
          <a:xfrm>
            <a:off x="5596128" y="2066544"/>
            <a:ext cx="9601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2E7D3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CIPC</a:t>
            </a:r>
            <a:endParaRPr lang="en-US" sz="1000" dirty="0"/>
          </a:p>
        </p:txBody>
      </p:sp>
      <p:sp>
        <p:nvSpPr>
          <p:cNvPr id="35" name="Text 33"/>
          <p:cNvSpPr/>
          <p:nvPr/>
        </p:nvSpPr>
        <p:spPr>
          <a:xfrm>
            <a:off x="5340096" y="2468880"/>
            <a:ext cx="1472184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Southern Africa</a:t>
            </a:r>
            <a:endParaRPr lang="en-US" sz="1000" dirty="0"/>
          </a:p>
        </p:txBody>
      </p:sp>
      <p:sp>
        <p:nvSpPr>
          <p:cNvPr id="36" name="Shape 34"/>
          <p:cNvSpPr/>
          <p:nvPr/>
        </p:nvSpPr>
        <p:spPr>
          <a:xfrm>
            <a:off x="5458968" y="2779776"/>
            <a:ext cx="1234440" cy="22860"/>
          </a:xfrm>
          <a:prstGeom prst="rect">
            <a:avLst/>
          </a:prstGeom>
          <a:solidFill>
            <a:srgbClr val="D6E0EA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7" name="Text 35"/>
          <p:cNvSpPr/>
          <p:nvPr/>
        </p:nvSpPr>
        <p:spPr>
          <a:xfrm>
            <a:off x="5367528" y="2871216"/>
            <a:ext cx="1417320" cy="16642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0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Largest IP office in Africa; extensive patent &amp; TM database</a:t>
            </a:r>
            <a:endParaRPr lang="en-US" sz="1050" dirty="0"/>
          </a:p>
        </p:txBody>
      </p:sp>
      <p:sp>
        <p:nvSpPr>
          <p:cNvPr id="38" name="Shape 36"/>
          <p:cNvSpPr/>
          <p:nvPr/>
        </p:nvSpPr>
        <p:spPr>
          <a:xfrm>
            <a:off x="6949440" y="1481328"/>
            <a:ext cx="1600200" cy="3154680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9" name="Shape 37"/>
          <p:cNvSpPr/>
          <p:nvPr/>
        </p:nvSpPr>
        <p:spPr>
          <a:xfrm>
            <a:off x="6949440" y="1481328"/>
            <a:ext cx="1600200" cy="548640"/>
          </a:xfrm>
          <a:prstGeom prst="rect">
            <a:avLst/>
          </a:prstGeom>
          <a:solidFill>
            <a:srgbClr val="5C3A8E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40" name="Text 38"/>
          <p:cNvSpPr/>
          <p:nvPr/>
        </p:nvSpPr>
        <p:spPr>
          <a:xfrm>
            <a:off x="7013448" y="1517904"/>
            <a:ext cx="1472184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OAPI</a:t>
            </a:r>
            <a:endParaRPr lang="en-US" sz="1300" dirty="0"/>
          </a:p>
        </p:txBody>
      </p:sp>
      <p:sp>
        <p:nvSpPr>
          <p:cNvPr id="41" name="Shape 39"/>
          <p:cNvSpPr/>
          <p:nvPr/>
        </p:nvSpPr>
        <p:spPr>
          <a:xfrm>
            <a:off x="7269480" y="2029968"/>
            <a:ext cx="960120" cy="347472"/>
          </a:xfrm>
          <a:prstGeom prst="rect">
            <a:avLst/>
          </a:prstGeom>
          <a:solidFill>
            <a:srgbClr val="5C3A8E">
              <a:alpha val="15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42" name="Text 40"/>
          <p:cNvSpPr/>
          <p:nvPr/>
        </p:nvSpPr>
        <p:spPr>
          <a:xfrm>
            <a:off x="7269480" y="2066544"/>
            <a:ext cx="9601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C3A8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OAPI</a:t>
            </a:r>
            <a:endParaRPr lang="en-US" sz="1000" dirty="0"/>
          </a:p>
        </p:txBody>
      </p:sp>
      <p:sp>
        <p:nvSpPr>
          <p:cNvPr id="43" name="Text 41"/>
          <p:cNvSpPr/>
          <p:nvPr/>
        </p:nvSpPr>
        <p:spPr>
          <a:xfrm>
            <a:off x="7013448" y="2468880"/>
            <a:ext cx="1472184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Francophone Africa</a:t>
            </a:r>
            <a:endParaRPr lang="en-US" sz="1000" dirty="0"/>
          </a:p>
        </p:txBody>
      </p:sp>
      <p:sp>
        <p:nvSpPr>
          <p:cNvPr id="44" name="Shape 42"/>
          <p:cNvSpPr/>
          <p:nvPr/>
        </p:nvSpPr>
        <p:spPr>
          <a:xfrm>
            <a:off x="7132320" y="2779776"/>
            <a:ext cx="1234440" cy="22860"/>
          </a:xfrm>
          <a:prstGeom prst="rect">
            <a:avLst/>
          </a:prstGeom>
          <a:solidFill>
            <a:srgbClr val="D6E0EA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45" name="Text 43"/>
          <p:cNvSpPr/>
          <p:nvPr/>
        </p:nvSpPr>
        <p:spPr>
          <a:xfrm>
            <a:off x="7040880" y="2871216"/>
            <a:ext cx="1417320" cy="16642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050" dirty="0">
                <a:solidFill>
                  <a:srgbClr val="1A2A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17 member states; single supranational IP system; French-language coverage</a:t>
            </a:r>
            <a:endParaRPr lang="en-US" sz="1050" dirty="0"/>
          </a:p>
        </p:txBody>
      </p:sp>
      <p:sp>
        <p:nvSpPr>
          <p:cNvPr id="46" name="Text 44"/>
          <p:cNvSpPr/>
          <p:nvPr/>
        </p:nvSpPr>
        <p:spPr>
          <a:xfrm>
            <a:off x="320040" y="4777740"/>
            <a:ext cx="850392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>
              <a:buFont typeface="Wingdings" pitchFamily="2" charset="2"/>
              <a:buChar char="Ø"/>
            </a:pPr>
            <a:r>
              <a:rPr lang="en-US" sz="1600" dirty="0">
                <a:solidFill>
                  <a:srgbClr val="FF0000"/>
                </a:solidFill>
              </a:rPr>
              <a:t>Establish bilateral agreements between WIPO and each pilot office by July 2026.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4F6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60120"/>
          </a:xfrm>
          <a:prstGeom prst="rect">
            <a:avLst/>
          </a:prstGeom>
          <a:solidFill>
            <a:srgbClr val="0D2B45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Text 1"/>
          <p:cNvSpPr/>
          <p:nvPr/>
        </p:nvSpPr>
        <p:spPr>
          <a:xfrm>
            <a:off x="365760" y="137160"/>
            <a:ext cx="841248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0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Track 2: Phased Integration through Existing Governance Structures</a:t>
            </a:r>
            <a:endParaRPr lang="en-US" sz="2000" dirty="0"/>
          </a:p>
        </p:txBody>
      </p:sp>
      <p:sp>
        <p:nvSpPr>
          <p:cNvPr id="4" name="Shape 2"/>
          <p:cNvSpPr/>
          <p:nvPr/>
        </p:nvSpPr>
        <p:spPr>
          <a:xfrm>
            <a:off x="0" y="960120"/>
            <a:ext cx="109728" cy="4183380"/>
          </a:xfrm>
          <a:prstGeom prst="rect">
            <a:avLst/>
          </a:prstGeom>
          <a:solidFill>
            <a:srgbClr val="C8922A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Text 3"/>
          <p:cNvSpPr/>
          <p:nvPr/>
        </p:nvSpPr>
        <p:spPr>
          <a:xfrm>
            <a:off x="320040" y="1024128"/>
            <a:ext cx="411480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2B45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Track 2 — Capacity Building Pathway</a:t>
            </a:r>
            <a:endParaRPr lang="en-US" sz="1400" dirty="0"/>
          </a:p>
        </p:txBody>
      </p:sp>
      <p:sp>
        <p:nvSpPr>
          <p:cNvPr id="6" name="Shape 4"/>
          <p:cNvSpPr/>
          <p:nvPr/>
        </p:nvSpPr>
        <p:spPr>
          <a:xfrm>
            <a:off x="292608" y="1517904"/>
            <a:ext cx="402336" cy="402336"/>
          </a:xfrm>
          <a:prstGeom prst="ellipse">
            <a:avLst/>
          </a:prstGeom>
          <a:solidFill>
            <a:srgbClr val="00838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7" name="Text 5"/>
          <p:cNvSpPr/>
          <p:nvPr/>
        </p:nvSpPr>
        <p:spPr>
          <a:xfrm>
            <a:off x="292608" y="1536192"/>
            <a:ext cx="402336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1</a:t>
            </a:r>
            <a:endParaRPr lang="en-US" sz="1400" dirty="0"/>
          </a:p>
        </p:txBody>
      </p:sp>
      <p:sp>
        <p:nvSpPr>
          <p:cNvPr id="8" name="Shape 6"/>
          <p:cNvSpPr/>
          <p:nvPr/>
        </p:nvSpPr>
        <p:spPr>
          <a:xfrm>
            <a:off x="480060" y="1920240"/>
            <a:ext cx="22860" cy="384048"/>
          </a:xfrm>
          <a:prstGeom prst="rect">
            <a:avLst/>
          </a:prstGeom>
          <a:solidFill>
            <a:srgbClr val="00838F">
              <a:alpha val="60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9" name="Text 7"/>
          <p:cNvSpPr/>
          <p:nvPr/>
        </p:nvSpPr>
        <p:spPr>
          <a:xfrm>
            <a:off x="804672" y="1499616"/>
            <a:ext cx="361188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50" b="1" dirty="0">
                <a:solidFill>
                  <a:srgbClr val="0D2B4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Phase 1 — Readiness Assessment</a:t>
            </a:r>
            <a:endParaRPr lang="en-US" sz="1250" dirty="0"/>
          </a:p>
        </p:txBody>
      </p:sp>
      <p:sp>
        <p:nvSpPr>
          <p:cNvPr id="10" name="Text 8"/>
          <p:cNvSpPr/>
          <p:nvPr/>
        </p:nvSpPr>
        <p:spPr>
          <a:xfrm>
            <a:off x="804672" y="1792224"/>
            <a:ext cx="361188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Digitization audit, WIPO IPAS compatibility check, data standards gap analysis</a:t>
            </a:r>
            <a:endParaRPr lang="en-US" sz="1100" dirty="0"/>
          </a:p>
        </p:txBody>
      </p:sp>
      <p:sp>
        <p:nvSpPr>
          <p:cNvPr id="11" name="Shape 9"/>
          <p:cNvSpPr/>
          <p:nvPr/>
        </p:nvSpPr>
        <p:spPr>
          <a:xfrm>
            <a:off x="292608" y="2322576"/>
            <a:ext cx="402336" cy="402336"/>
          </a:xfrm>
          <a:prstGeom prst="ellipse">
            <a:avLst/>
          </a:prstGeom>
          <a:solidFill>
            <a:srgbClr val="00838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2" name="Text 10"/>
          <p:cNvSpPr/>
          <p:nvPr/>
        </p:nvSpPr>
        <p:spPr>
          <a:xfrm>
            <a:off x="292608" y="2340864"/>
            <a:ext cx="402336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2</a:t>
            </a:r>
            <a:endParaRPr lang="en-US" sz="1400" dirty="0"/>
          </a:p>
        </p:txBody>
      </p:sp>
      <p:sp>
        <p:nvSpPr>
          <p:cNvPr id="13" name="Shape 11"/>
          <p:cNvSpPr/>
          <p:nvPr/>
        </p:nvSpPr>
        <p:spPr>
          <a:xfrm>
            <a:off x="480060" y="2724912"/>
            <a:ext cx="22860" cy="384048"/>
          </a:xfrm>
          <a:prstGeom prst="rect">
            <a:avLst/>
          </a:prstGeom>
          <a:solidFill>
            <a:srgbClr val="00838F">
              <a:alpha val="60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4" name="Text 12"/>
          <p:cNvSpPr/>
          <p:nvPr/>
        </p:nvSpPr>
        <p:spPr>
          <a:xfrm>
            <a:off x="804672" y="2304288"/>
            <a:ext cx="361188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50" b="1" dirty="0">
                <a:solidFill>
                  <a:srgbClr val="0D2B4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Phase 2 — Capacity Building</a:t>
            </a:r>
            <a:endParaRPr lang="en-US" sz="1250" dirty="0"/>
          </a:p>
        </p:txBody>
      </p:sp>
      <p:sp>
        <p:nvSpPr>
          <p:cNvPr id="15" name="Text 13"/>
          <p:cNvSpPr/>
          <p:nvPr/>
        </p:nvSpPr>
        <p:spPr>
          <a:xfrm>
            <a:off x="804672" y="2596896"/>
            <a:ext cx="361188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WIPO IPAS deployment, staff training, IP data conversion to ST.37/ST.96/TM.05</a:t>
            </a:r>
            <a:endParaRPr lang="en-US" sz="1100" dirty="0"/>
          </a:p>
        </p:txBody>
      </p:sp>
      <p:sp>
        <p:nvSpPr>
          <p:cNvPr id="16" name="Shape 14"/>
          <p:cNvSpPr/>
          <p:nvPr/>
        </p:nvSpPr>
        <p:spPr>
          <a:xfrm>
            <a:off x="292608" y="3127248"/>
            <a:ext cx="402336" cy="402336"/>
          </a:xfrm>
          <a:prstGeom prst="ellipse">
            <a:avLst/>
          </a:prstGeom>
          <a:solidFill>
            <a:srgbClr val="00838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7" name="Text 15"/>
          <p:cNvSpPr/>
          <p:nvPr/>
        </p:nvSpPr>
        <p:spPr>
          <a:xfrm>
            <a:off x="292608" y="3145536"/>
            <a:ext cx="402336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3</a:t>
            </a:r>
            <a:endParaRPr lang="en-US" sz="1400" dirty="0"/>
          </a:p>
        </p:txBody>
      </p:sp>
      <p:sp>
        <p:nvSpPr>
          <p:cNvPr id="18" name="Shape 16"/>
          <p:cNvSpPr/>
          <p:nvPr/>
        </p:nvSpPr>
        <p:spPr>
          <a:xfrm>
            <a:off x="480060" y="3529584"/>
            <a:ext cx="22860" cy="384048"/>
          </a:xfrm>
          <a:prstGeom prst="rect">
            <a:avLst/>
          </a:prstGeom>
          <a:solidFill>
            <a:srgbClr val="00838F">
              <a:alpha val="60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9" name="Text 17"/>
          <p:cNvSpPr/>
          <p:nvPr/>
        </p:nvSpPr>
        <p:spPr>
          <a:xfrm>
            <a:off x="804672" y="3108960"/>
            <a:ext cx="361188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50" b="1" dirty="0">
                <a:solidFill>
                  <a:srgbClr val="0D2B4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Phase 3 — Data Migration</a:t>
            </a:r>
            <a:endParaRPr lang="en-US" sz="1250" dirty="0"/>
          </a:p>
        </p:txBody>
      </p:sp>
      <p:sp>
        <p:nvSpPr>
          <p:cNvPr id="20" name="Text 18"/>
          <p:cNvSpPr/>
          <p:nvPr/>
        </p:nvSpPr>
        <p:spPr>
          <a:xfrm>
            <a:off x="804672" y="3401568"/>
            <a:ext cx="361188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Staged upload to Africa IP Register platform; validation and quality assurance</a:t>
            </a:r>
            <a:endParaRPr lang="en-US" sz="1100" dirty="0"/>
          </a:p>
        </p:txBody>
      </p:sp>
      <p:sp>
        <p:nvSpPr>
          <p:cNvPr id="21" name="Shape 19"/>
          <p:cNvSpPr/>
          <p:nvPr/>
        </p:nvSpPr>
        <p:spPr>
          <a:xfrm>
            <a:off x="292608" y="3931920"/>
            <a:ext cx="402336" cy="402336"/>
          </a:xfrm>
          <a:prstGeom prst="ellipse">
            <a:avLst/>
          </a:prstGeom>
          <a:solidFill>
            <a:srgbClr val="00838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2" name="Text 20"/>
          <p:cNvSpPr/>
          <p:nvPr/>
        </p:nvSpPr>
        <p:spPr>
          <a:xfrm>
            <a:off x="292608" y="3950208"/>
            <a:ext cx="402336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4</a:t>
            </a:r>
            <a:endParaRPr lang="en-US" sz="1400" dirty="0"/>
          </a:p>
        </p:txBody>
      </p:sp>
      <p:sp>
        <p:nvSpPr>
          <p:cNvPr id="23" name="Text 21"/>
          <p:cNvSpPr/>
          <p:nvPr/>
        </p:nvSpPr>
        <p:spPr>
          <a:xfrm>
            <a:off x="804672" y="3913632"/>
            <a:ext cx="361188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50" b="1" dirty="0">
                <a:solidFill>
                  <a:srgbClr val="0D2B4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Phase 4 — Full Integration</a:t>
            </a:r>
            <a:endParaRPr lang="en-US" sz="1250" dirty="0"/>
          </a:p>
        </p:txBody>
      </p:sp>
      <p:sp>
        <p:nvSpPr>
          <p:cNvPr id="24" name="Text 22"/>
          <p:cNvSpPr/>
          <p:nvPr/>
        </p:nvSpPr>
        <p:spPr>
          <a:xfrm>
            <a:off x="804672" y="4206240"/>
            <a:ext cx="361188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Official onboarding, governance participation, AI commercialization access</a:t>
            </a:r>
            <a:endParaRPr lang="en-US" sz="1100" dirty="0"/>
          </a:p>
        </p:txBody>
      </p:sp>
      <p:sp>
        <p:nvSpPr>
          <p:cNvPr id="25" name="Shape 23"/>
          <p:cNvSpPr/>
          <p:nvPr/>
        </p:nvSpPr>
        <p:spPr>
          <a:xfrm>
            <a:off x="4663440" y="1024128"/>
            <a:ext cx="4160520" cy="3611880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6" name="Shape 24"/>
          <p:cNvSpPr/>
          <p:nvPr/>
        </p:nvSpPr>
        <p:spPr>
          <a:xfrm>
            <a:off x="4663440" y="1024128"/>
            <a:ext cx="4160520" cy="475488"/>
          </a:xfrm>
          <a:prstGeom prst="rect">
            <a:avLst/>
          </a:prstGeom>
          <a:solidFill>
            <a:srgbClr val="0D2B45">
              <a:alpha val="90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7" name="Text 25"/>
          <p:cNvSpPr/>
          <p:nvPr/>
        </p:nvSpPr>
        <p:spPr>
          <a:xfrm>
            <a:off x="4754880" y="1078992"/>
            <a:ext cx="393192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Existing Governance Architecture</a:t>
            </a:r>
            <a:endParaRPr lang="en-US" sz="1300" dirty="0"/>
          </a:p>
        </p:txBody>
      </p:sp>
      <p:pic>
        <p:nvPicPr>
          <p:cNvPr id="28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3168" y="1609344"/>
            <a:ext cx="347472" cy="347472"/>
          </a:xfrm>
          <a:prstGeom prst="rect">
            <a:avLst/>
          </a:prstGeom>
        </p:spPr>
      </p:pic>
      <p:sp>
        <p:nvSpPr>
          <p:cNvPr id="29" name="Text 26"/>
          <p:cNvSpPr/>
          <p:nvPr/>
        </p:nvSpPr>
        <p:spPr>
          <a:xfrm>
            <a:off x="5212080" y="1609344"/>
            <a:ext cx="34747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50" b="1" dirty="0">
                <a:solidFill>
                  <a:srgbClr val="0D2B4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ARIPO</a:t>
            </a:r>
            <a:endParaRPr lang="en-US" sz="1250" dirty="0"/>
          </a:p>
        </p:txBody>
      </p:sp>
      <p:sp>
        <p:nvSpPr>
          <p:cNvPr id="30" name="Text 27"/>
          <p:cNvSpPr/>
          <p:nvPr/>
        </p:nvSpPr>
        <p:spPr>
          <a:xfrm>
            <a:off x="5212080" y="1865376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19 member states; anglophone Africa; primary institutional host for East &amp; Southern pilot offices</a:t>
            </a:r>
            <a:endParaRPr lang="en-US" sz="1100" dirty="0"/>
          </a:p>
        </p:txBody>
      </p:sp>
      <p:pic>
        <p:nvPicPr>
          <p:cNvPr id="31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3168" y="2359152"/>
            <a:ext cx="347472" cy="347472"/>
          </a:xfrm>
          <a:prstGeom prst="rect">
            <a:avLst/>
          </a:prstGeom>
        </p:spPr>
      </p:pic>
      <p:sp>
        <p:nvSpPr>
          <p:cNvPr id="32" name="Text 28"/>
          <p:cNvSpPr/>
          <p:nvPr/>
        </p:nvSpPr>
        <p:spPr>
          <a:xfrm>
            <a:off x="5212080" y="2359152"/>
            <a:ext cx="34747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50" b="1" dirty="0">
                <a:solidFill>
                  <a:srgbClr val="0D2B4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OAPI</a:t>
            </a:r>
            <a:endParaRPr lang="en-US" sz="1250" dirty="0"/>
          </a:p>
        </p:txBody>
      </p:sp>
      <p:sp>
        <p:nvSpPr>
          <p:cNvPr id="33" name="Text 29"/>
          <p:cNvSpPr/>
          <p:nvPr/>
        </p:nvSpPr>
        <p:spPr>
          <a:xfrm>
            <a:off x="5212080" y="2615184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17 francophone member states; single supranational IP system; Track 1 pilot + governance anchor</a:t>
            </a:r>
            <a:endParaRPr lang="en-US" sz="1100" dirty="0"/>
          </a:p>
        </p:txBody>
      </p:sp>
      <p:pic>
        <p:nvPicPr>
          <p:cNvPr id="3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3168" y="3108960"/>
            <a:ext cx="347472" cy="347472"/>
          </a:xfrm>
          <a:prstGeom prst="rect">
            <a:avLst/>
          </a:prstGeom>
        </p:spPr>
      </p:pic>
      <p:sp>
        <p:nvSpPr>
          <p:cNvPr id="35" name="Text 30"/>
          <p:cNvSpPr/>
          <p:nvPr/>
        </p:nvSpPr>
        <p:spPr>
          <a:xfrm>
            <a:off x="5212080" y="3108960"/>
            <a:ext cx="34747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50" b="1" dirty="0">
                <a:solidFill>
                  <a:srgbClr val="0D2B4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WIPO / IPOBSD</a:t>
            </a:r>
            <a:endParaRPr lang="en-US" sz="1250" dirty="0"/>
          </a:p>
        </p:txBody>
      </p:sp>
      <p:sp>
        <p:nvSpPr>
          <p:cNvPr id="36" name="Text 31"/>
          <p:cNvSpPr/>
          <p:nvPr/>
        </p:nvSpPr>
        <p:spPr>
          <a:xfrm>
            <a:off x="5212080" y="3364992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Technical platform, data standards, IPAS deployment, AI commercialization framework</a:t>
            </a:r>
            <a:endParaRPr lang="en-US" sz="1100" dirty="0"/>
          </a:p>
        </p:txBody>
      </p:sp>
      <p:pic>
        <p:nvPicPr>
          <p:cNvPr id="37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3168" y="3858768"/>
            <a:ext cx="347472" cy="347472"/>
          </a:xfrm>
          <a:prstGeom prst="rect">
            <a:avLst/>
          </a:prstGeom>
        </p:spPr>
      </p:pic>
      <p:sp>
        <p:nvSpPr>
          <p:cNvPr id="38" name="Text 32"/>
          <p:cNvSpPr/>
          <p:nvPr/>
        </p:nvSpPr>
        <p:spPr>
          <a:xfrm>
            <a:off x="5212080" y="3858768"/>
            <a:ext cx="34747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50" b="1" dirty="0">
                <a:solidFill>
                  <a:srgbClr val="0D2B4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National IP Offices</a:t>
            </a:r>
            <a:endParaRPr lang="en-US" sz="1250" dirty="0"/>
          </a:p>
        </p:txBody>
      </p:sp>
      <p:sp>
        <p:nvSpPr>
          <p:cNvPr id="39" name="Text 33"/>
          <p:cNvSpPr/>
          <p:nvPr/>
        </p:nvSpPr>
        <p:spPr>
          <a:xfrm>
            <a:off x="5212080" y="4114800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5460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Data contributors and beneficiaries; represented through ARIPO/OAPI governance bodies</a:t>
            </a:r>
            <a:endParaRPr lang="en-US" sz="1100" dirty="0"/>
          </a:p>
        </p:txBody>
      </p:sp>
      <p:sp>
        <p:nvSpPr>
          <p:cNvPr id="40" name="Text 34"/>
          <p:cNvSpPr/>
          <p:nvPr/>
        </p:nvSpPr>
        <p:spPr>
          <a:xfrm>
            <a:off x="320040" y="4873752"/>
            <a:ext cx="850392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0D2B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60120"/>
          </a:xfrm>
          <a:prstGeom prst="rect">
            <a:avLst/>
          </a:prstGeom>
          <a:solidFill>
            <a:srgbClr val="006B75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Text 1"/>
          <p:cNvSpPr/>
          <p:nvPr/>
        </p:nvSpPr>
        <p:spPr>
          <a:xfrm>
            <a:off x="365760" y="137160"/>
            <a:ext cx="841248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FFFFFF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Lessons from ASEAN → Africa Adaptation Strategy</a:t>
            </a:r>
            <a:endParaRPr lang="en-US" sz="2200" dirty="0"/>
          </a:p>
        </p:txBody>
      </p:sp>
      <p:sp>
        <p:nvSpPr>
          <p:cNvPr id="4" name="Shape 2"/>
          <p:cNvSpPr/>
          <p:nvPr/>
        </p:nvSpPr>
        <p:spPr>
          <a:xfrm>
            <a:off x="320040" y="1005840"/>
            <a:ext cx="8503920" cy="685800"/>
          </a:xfrm>
          <a:prstGeom prst="rect">
            <a:avLst/>
          </a:prstGeom>
          <a:solidFill>
            <a:srgbClr val="FFFFFF">
              <a:alpha val="8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Text 3"/>
          <p:cNvSpPr/>
          <p:nvPr/>
        </p:nvSpPr>
        <p:spPr>
          <a:xfrm>
            <a:off x="777240" y="1033272"/>
            <a:ext cx="146304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200" b="1" dirty="0">
                <a:solidFill>
                  <a:srgbClr val="C8922A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9M+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777240" y="1371600"/>
            <a:ext cx="146304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IP Records</a:t>
            </a:r>
            <a:endParaRPr lang="en-US" sz="1000" dirty="0"/>
          </a:p>
        </p:txBody>
      </p:sp>
      <p:sp>
        <p:nvSpPr>
          <p:cNvPr id="7" name="Text 5"/>
          <p:cNvSpPr/>
          <p:nvPr/>
        </p:nvSpPr>
        <p:spPr>
          <a:xfrm>
            <a:off x="2788920" y="1033272"/>
            <a:ext cx="146304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200" b="1" dirty="0">
                <a:solidFill>
                  <a:srgbClr val="C8922A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10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2788920" y="1371600"/>
            <a:ext cx="146304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Member States</a:t>
            </a:r>
            <a:endParaRPr lang="en-US" sz="1000" dirty="0"/>
          </a:p>
        </p:txBody>
      </p:sp>
      <p:sp>
        <p:nvSpPr>
          <p:cNvPr id="9" name="Text 7"/>
          <p:cNvSpPr/>
          <p:nvPr/>
        </p:nvSpPr>
        <p:spPr>
          <a:xfrm>
            <a:off x="4800600" y="1033272"/>
            <a:ext cx="146304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200" b="1" dirty="0">
                <a:solidFill>
                  <a:srgbClr val="C8922A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4+</a:t>
            </a:r>
            <a:endParaRPr lang="en-US" sz="2200" dirty="0"/>
          </a:p>
        </p:txBody>
      </p:sp>
      <p:sp>
        <p:nvSpPr>
          <p:cNvPr id="10" name="Text 8"/>
          <p:cNvSpPr/>
          <p:nvPr/>
        </p:nvSpPr>
        <p:spPr>
          <a:xfrm>
            <a:off x="4800600" y="1371600"/>
            <a:ext cx="146304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AI Partners</a:t>
            </a:r>
            <a:endParaRPr lang="en-US" sz="1000" dirty="0"/>
          </a:p>
        </p:txBody>
      </p:sp>
      <p:sp>
        <p:nvSpPr>
          <p:cNvPr id="11" name="Text 9"/>
          <p:cNvSpPr/>
          <p:nvPr/>
        </p:nvSpPr>
        <p:spPr>
          <a:xfrm>
            <a:off x="6812280" y="1033272"/>
            <a:ext cx="146304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200" b="1" dirty="0">
                <a:solidFill>
                  <a:srgbClr val="C8922A"/>
                </a:solidFill>
                <a:latin typeface="Trebuchet MS" pitchFamily="34" charset="0"/>
                <a:ea typeface="Trebuchet MS" pitchFamily="34" charset="-122"/>
                <a:cs typeface="Trebuchet MS" pitchFamily="34" charset="-120"/>
              </a:rPr>
              <a:t>2023</a:t>
            </a:r>
            <a:endParaRPr lang="en-US" sz="2200" dirty="0"/>
          </a:p>
        </p:txBody>
      </p:sp>
      <p:sp>
        <p:nvSpPr>
          <p:cNvPr id="12" name="Text 10"/>
          <p:cNvSpPr/>
          <p:nvPr/>
        </p:nvSpPr>
        <p:spPr>
          <a:xfrm>
            <a:off x="6812280" y="1371600"/>
            <a:ext cx="146304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Launch Year</a:t>
            </a:r>
            <a:endParaRPr lang="en-US" sz="1000" dirty="0"/>
          </a:p>
        </p:txBody>
      </p:sp>
      <p:sp>
        <p:nvSpPr>
          <p:cNvPr id="13" name="Shape 11"/>
          <p:cNvSpPr/>
          <p:nvPr/>
        </p:nvSpPr>
        <p:spPr>
          <a:xfrm>
            <a:off x="256032" y="1874520"/>
            <a:ext cx="2743200" cy="1261872"/>
          </a:xfrm>
          <a:prstGeom prst="rect">
            <a:avLst/>
          </a:prstGeom>
          <a:solidFill>
            <a:srgbClr val="FFFFFF">
              <a:alpha val="8000"/>
            </a:srgbClr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4" name="Shape 12"/>
          <p:cNvSpPr/>
          <p:nvPr/>
        </p:nvSpPr>
        <p:spPr>
          <a:xfrm>
            <a:off x="256032" y="1874520"/>
            <a:ext cx="91440" cy="1261872"/>
          </a:xfrm>
          <a:prstGeom prst="rect">
            <a:avLst/>
          </a:prstGeom>
          <a:solidFill>
            <a:srgbClr val="C8922A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1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912" y="1984248"/>
            <a:ext cx="329184" cy="329184"/>
          </a:xfrm>
          <a:prstGeom prst="rect">
            <a:avLst/>
          </a:prstGeom>
        </p:spPr>
      </p:pic>
      <p:sp>
        <p:nvSpPr>
          <p:cNvPr id="16" name="Text 13"/>
          <p:cNvSpPr/>
          <p:nvPr/>
        </p:nvSpPr>
        <p:spPr>
          <a:xfrm>
            <a:off x="850392" y="1965960"/>
            <a:ext cx="205740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Political Mandate First</a:t>
            </a:r>
            <a:endParaRPr lang="en-US" sz="1200" dirty="0"/>
          </a:p>
        </p:txBody>
      </p:sp>
      <p:sp>
        <p:nvSpPr>
          <p:cNvPr id="17" name="Text 14"/>
          <p:cNvSpPr/>
          <p:nvPr/>
        </p:nvSpPr>
        <p:spPr>
          <a:xfrm>
            <a:off x="438912" y="2395728"/>
            <a:ext cx="2450592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Secure formal endorsement from heads of IP offices before technical work begins</a:t>
            </a:r>
            <a:endParaRPr lang="en-US" sz="1100" dirty="0"/>
          </a:p>
        </p:txBody>
      </p:sp>
      <p:sp>
        <p:nvSpPr>
          <p:cNvPr id="18" name="Shape 15"/>
          <p:cNvSpPr/>
          <p:nvPr/>
        </p:nvSpPr>
        <p:spPr>
          <a:xfrm>
            <a:off x="3154680" y="1874520"/>
            <a:ext cx="2743200" cy="1261872"/>
          </a:xfrm>
          <a:prstGeom prst="rect">
            <a:avLst/>
          </a:prstGeom>
          <a:solidFill>
            <a:srgbClr val="FFFFFF">
              <a:alpha val="8000"/>
            </a:srgbClr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9" name="Shape 16"/>
          <p:cNvSpPr/>
          <p:nvPr/>
        </p:nvSpPr>
        <p:spPr>
          <a:xfrm>
            <a:off x="3154680" y="1874520"/>
            <a:ext cx="91440" cy="1261872"/>
          </a:xfrm>
          <a:prstGeom prst="rect">
            <a:avLst/>
          </a:prstGeom>
          <a:solidFill>
            <a:srgbClr val="00838F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20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7560" y="1984248"/>
            <a:ext cx="329184" cy="329184"/>
          </a:xfrm>
          <a:prstGeom prst="rect">
            <a:avLst/>
          </a:prstGeom>
        </p:spPr>
      </p:pic>
      <p:sp>
        <p:nvSpPr>
          <p:cNvPr id="21" name="Text 17"/>
          <p:cNvSpPr/>
          <p:nvPr/>
        </p:nvSpPr>
        <p:spPr>
          <a:xfrm>
            <a:off x="3749040" y="1965960"/>
            <a:ext cx="205740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Data Standards as Foundation</a:t>
            </a:r>
            <a:endParaRPr lang="en-US" sz="1200" dirty="0"/>
          </a:p>
        </p:txBody>
      </p:sp>
      <p:sp>
        <p:nvSpPr>
          <p:cNvPr id="22" name="Text 18"/>
          <p:cNvSpPr/>
          <p:nvPr/>
        </p:nvSpPr>
        <p:spPr>
          <a:xfrm>
            <a:off x="3337560" y="2395728"/>
            <a:ext cx="2450592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Align all offices to WIPO ST.37/ST.96/TM.05 before integration</a:t>
            </a:r>
            <a:endParaRPr lang="en-US" sz="1100" dirty="0"/>
          </a:p>
        </p:txBody>
      </p:sp>
      <p:sp>
        <p:nvSpPr>
          <p:cNvPr id="23" name="Shape 19"/>
          <p:cNvSpPr/>
          <p:nvPr/>
        </p:nvSpPr>
        <p:spPr>
          <a:xfrm>
            <a:off x="6053328" y="1874520"/>
            <a:ext cx="2743200" cy="1261872"/>
          </a:xfrm>
          <a:prstGeom prst="rect">
            <a:avLst/>
          </a:prstGeom>
          <a:solidFill>
            <a:srgbClr val="FFFFFF">
              <a:alpha val="8000"/>
            </a:srgbClr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4" name="Shape 20"/>
          <p:cNvSpPr/>
          <p:nvPr/>
        </p:nvSpPr>
        <p:spPr>
          <a:xfrm>
            <a:off x="6053328" y="1874520"/>
            <a:ext cx="91440" cy="1261872"/>
          </a:xfrm>
          <a:prstGeom prst="rect">
            <a:avLst/>
          </a:prstGeom>
          <a:solidFill>
            <a:srgbClr val="006B75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2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6208" y="1984248"/>
            <a:ext cx="329184" cy="329184"/>
          </a:xfrm>
          <a:prstGeom prst="rect">
            <a:avLst/>
          </a:prstGeom>
        </p:spPr>
      </p:pic>
      <p:sp>
        <p:nvSpPr>
          <p:cNvPr id="26" name="Text 21"/>
          <p:cNvSpPr/>
          <p:nvPr/>
        </p:nvSpPr>
        <p:spPr>
          <a:xfrm>
            <a:off x="6647688" y="1965960"/>
            <a:ext cx="205740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Shared Platform Architecture</a:t>
            </a:r>
            <a:endParaRPr lang="en-US" sz="1200" dirty="0"/>
          </a:p>
        </p:txBody>
      </p:sp>
      <p:sp>
        <p:nvSpPr>
          <p:cNvPr id="27" name="Text 22"/>
          <p:cNvSpPr/>
          <p:nvPr/>
        </p:nvSpPr>
        <p:spPr>
          <a:xfrm>
            <a:off x="6236208" y="2395728"/>
            <a:ext cx="2450592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Central Cloud-hosted platform eliminates redundant infrastructure costs</a:t>
            </a:r>
            <a:endParaRPr lang="en-US" sz="1100" dirty="0"/>
          </a:p>
        </p:txBody>
      </p:sp>
      <p:sp>
        <p:nvSpPr>
          <p:cNvPr id="28" name="Shape 23"/>
          <p:cNvSpPr/>
          <p:nvPr/>
        </p:nvSpPr>
        <p:spPr>
          <a:xfrm>
            <a:off x="256032" y="3291840"/>
            <a:ext cx="2743200" cy="1261872"/>
          </a:xfrm>
          <a:prstGeom prst="rect">
            <a:avLst/>
          </a:prstGeom>
          <a:solidFill>
            <a:srgbClr val="FFFFFF">
              <a:alpha val="8000"/>
            </a:srgbClr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9" name="Shape 24"/>
          <p:cNvSpPr/>
          <p:nvPr/>
        </p:nvSpPr>
        <p:spPr>
          <a:xfrm>
            <a:off x="256032" y="3291840"/>
            <a:ext cx="91440" cy="1261872"/>
          </a:xfrm>
          <a:prstGeom prst="rect">
            <a:avLst/>
          </a:prstGeom>
          <a:solidFill>
            <a:srgbClr val="C8922A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3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912" y="3401568"/>
            <a:ext cx="329184" cy="329184"/>
          </a:xfrm>
          <a:prstGeom prst="rect">
            <a:avLst/>
          </a:prstGeom>
        </p:spPr>
      </p:pic>
      <p:sp>
        <p:nvSpPr>
          <p:cNvPr id="31" name="Text 25"/>
          <p:cNvSpPr/>
          <p:nvPr/>
        </p:nvSpPr>
        <p:spPr>
          <a:xfrm>
            <a:off x="850392" y="3383280"/>
            <a:ext cx="205740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Commercialization from Day 1</a:t>
            </a:r>
            <a:endParaRPr lang="en-US" sz="1200" dirty="0"/>
          </a:p>
        </p:txBody>
      </p:sp>
      <p:sp>
        <p:nvSpPr>
          <p:cNvPr id="32" name="Text 26"/>
          <p:cNvSpPr/>
          <p:nvPr/>
        </p:nvSpPr>
        <p:spPr>
          <a:xfrm>
            <a:off x="438912" y="3813048"/>
            <a:ext cx="2450592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AI data partnerships (Clarivate, PatSnap, Questel, WIPS) create access to AI services for member offices</a:t>
            </a:r>
            <a:endParaRPr lang="en-US" sz="1100" dirty="0"/>
          </a:p>
        </p:txBody>
      </p:sp>
      <p:sp>
        <p:nvSpPr>
          <p:cNvPr id="33" name="Shape 27"/>
          <p:cNvSpPr/>
          <p:nvPr/>
        </p:nvSpPr>
        <p:spPr>
          <a:xfrm>
            <a:off x="3154680" y="3291840"/>
            <a:ext cx="2743200" cy="1261872"/>
          </a:xfrm>
          <a:prstGeom prst="rect">
            <a:avLst/>
          </a:prstGeom>
          <a:solidFill>
            <a:srgbClr val="FFFFFF">
              <a:alpha val="8000"/>
            </a:srgbClr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4" name="Shape 28"/>
          <p:cNvSpPr/>
          <p:nvPr/>
        </p:nvSpPr>
        <p:spPr>
          <a:xfrm>
            <a:off x="3154680" y="3291840"/>
            <a:ext cx="91440" cy="1261872"/>
          </a:xfrm>
          <a:prstGeom prst="rect">
            <a:avLst/>
          </a:prstGeom>
          <a:solidFill>
            <a:srgbClr val="00838F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35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7560" y="3401568"/>
            <a:ext cx="329184" cy="329184"/>
          </a:xfrm>
          <a:prstGeom prst="rect">
            <a:avLst/>
          </a:prstGeom>
        </p:spPr>
      </p:pic>
      <p:sp>
        <p:nvSpPr>
          <p:cNvPr id="36" name="Text 29"/>
          <p:cNvSpPr/>
          <p:nvPr/>
        </p:nvSpPr>
        <p:spPr>
          <a:xfrm>
            <a:off x="3749040" y="3383280"/>
            <a:ext cx="205740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Inclusive Governance</a:t>
            </a:r>
            <a:endParaRPr lang="en-US" sz="1200" dirty="0"/>
          </a:p>
        </p:txBody>
      </p:sp>
      <p:sp>
        <p:nvSpPr>
          <p:cNvPr id="37" name="Text 30"/>
          <p:cNvSpPr/>
          <p:nvPr/>
        </p:nvSpPr>
        <p:spPr>
          <a:xfrm>
            <a:off x="3337560" y="3813048"/>
            <a:ext cx="2450592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Rotating chairmanship and consensus decision-making builds trust and ownership</a:t>
            </a:r>
            <a:endParaRPr lang="en-US" sz="1100" dirty="0"/>
          </a:p>
        </p:txBody>
      </p:sp>
      <p:sp>
        <p:nvSpPr>
          <p:cNvPr id="38" name="Shape 31"/>
          <p:cNvSpPr/>
          <p:nvPr/>
        </p:nvSpPr>
        <p:spPr>
          <a:xfrm>
            <a:off x="6053328" y="3291840"/>
            <a:ext cx="2743200" cy="1261872"/>
          </a:xfrm>
          <a:prstGeom prst="rect">
            <a:avLst/>
          </a:prstGeom>
          <a:solidFill>
            <a:srgbClr val="FFFFFF">
              <a:alpha val="8000"/>
            </a:srgbClr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9" name="Shape 32"/>
          <p:cNvSpPr/>
          <p:nvPr/>
        </p:nvSpPr>
        <p:spPr>
          <a:xfrm>
            <a:off x="6053328" y="3291840"/>
            <a:ext cx="91440" cy="1261872"/>
          </a:xfrm>
          <a:prstGeom prst="rect">
            <a:avLst/>
          </a:prstGeom>
          <a:solidFill>
            <a:srgbClr val="006B75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40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6208" y="3401568"/>
            <a:ext cx="329184" cy="329184"/>
          </a:xfrm>
          <a:prstGeom prst="rect">
            <a:avLst/>
          </a:prstGeom>
        </p:spPr>
      </p:pic>
      <p:sp>
        <p:nvSpPr>
          <p:cNvPr id="41" name="Text 33"/>
          <p:cNvSpPr/>
          <p:nvPr/>
        </p:nvSpPr>
        <p:spPr>
          <a:xfrm>
            <a:off x="6647688" y="3383280"/>
            <a:ext cx="205740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Africa Adaptation</a:t>
            </a:r>
            <a:endParaRPr lang="en-US" sz="1200" dirty="0"/>
          </a:p>
        </p:txBody>
      </p:sp>
      <p:sp>
        <p:nvSpPr>
          <p:cNvPr id="42" name="Text 34"/>
          <p:cNvSpPr/>
          <p:nvPr/>
        </p:nvSpPr>
        <p:spPr>
          <a:xfrm>
            <a:off x="6236208" y="3813048"/>
            <a:ext cx="2450592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Two-track approach accounts for Africa’s environment: digital readiness, language, legal systems</a:t>
            </a:r>
            <a:endParaRPr lang="en-US" sz="1100" dirty="0"/>
          </a:p>
        </p:txBody>
      </p:sp>
      <p:sp>
        <p:nvSpPr>
          <p:cNvPr id="43" name="Text 35"/>
          <p:cNvSpPr/>
          <p:nvPr/>
        </p:nvSpPr>
        <p:spPr>
          <a:xfrm>
            <a:off x="320040" y="4800600"/>
            <a:ext cx="850392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i="1" dirty="0">
                <a:solidFill>
                  <a:srgbClr val="D6E0E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Africa IP Register Two-Track Approach is not a copy — it is an adaptation built on a decade of ASEAN experience, calibrated for Africa's unique landscape.</a:t>
            </a:r>
            <a:endParaRPr 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6858000" y="3200400"/>
            <a:ext cx="3657600" cy="3657600"/>
          </a:xfrm>
          <a:prstGeom prst="ellipse">
            <a:avLst/>
          </a:prstGeom>
          <a:solidFill>
            <a:srgbClr val="00A896">
              <a:alpha val="15000"/>
            </a:srgbClr>
          </a:solidFill>
          <a:ln w="12700">
            <a:solidFill>
              <a:srgbClr val="00A896">
                <a:alpha val="15000"/>
              </a:srgbClr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3" name="Shape 1"/>
          <p:cNvSpPr/>
          <p:nvPr/>
        </p:nvSpPr>
        <p:spPr>
          <a:xfrm>
            <a:off x="-457200" y="-731520"/>
            <a:ext cx="2743200" cy="2743200"/>
          </a:xfrm>
          <a:prstGeom prst="ellipse">
            <a:avLst/>
          </a:prstGeom>
          <a:solidFill>
            <a:srgbClr val="02C39A">
              <a:alpha val="12000"/>
            </a:srgbClr>
          </a:solidFill>
          <a:ln w="12700">
            <a:solidFill>
              <a:srgbClr val="02C39A">
                <a:alpha val="12000"/>
              </a:srgbClr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4" name="Shape 2"/>
          <p:cNvSpPr/>
          <p:nvPr/>
        </p:nvSpPr>
        <p:spPr>
          <a:xfrm>
            <a:off x="0" y="0"/>
            <a:ext cx="164592" cy="5143500"/>
          </a:xfrm>
          <a:prstGeom prst="rect">
            <a:avLst/>
          </a:prstGeom>
          <a:solidFill>
            <a:srgbClr val="F0A500"/>
          </a:solidFill>
          <a:ln w="12700">
            <a:solidFill>
              <a:srgbClr val="F0A500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5" name="Text 3"/>
          <p:cNvSpPr/>
          <p:nvPr/>
        </p:nvSpPr>
        <p:spPr>
          <a:xfrm>
            <a:off x="411480" y="457200"/>
            <a:ext cx="45720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kern="0" spc="200" dirty="0">
                <a:solidFill>
                  <a:srgbClr val="00A89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Looking Ahead</a:t>
            </a:r>
            <a:endParaRPr lang="en-US" sz="1400" dirty="0"/>
          </a:p>
        </p:txBody>
      </p:sp>
      <p:sp>
        <p:nvSpPr>
          <p:cNvPr id="6" name="Text 4"/>
          <p:cNvSpPr/>
          <p:nvPr/>
        </p:nvSpPr>
        <p:spPr>
          <a:xfrm>
            <a:off x="411480" y="1005840"/>
            <a:ext cx="5486400" cy="12801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3600" b="1" dirty="0">
                <a:solidFill>
                  <a:schemeClr val="accent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Roadmap</a:t>
            </a:r>
            <a:endParaRPr lang="en-US" sz="3600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sz="3600" b="1" dirty="0">
                <a:solidFill>
                  <a:schemeClr val="accent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&amp; Next Steps</a:t>
            </a:r>
            <a:endParaRPr lang="en-US" sz="3600" dirty="0">
              <a:solidFill>
                <a:schemeClr val="accent6"/>
              </a:solidFill>
            </a:endParaRPr>
          </a:p>
        </p:txBody>
      </p:sp>
      <p:sp>
        <p:nvSpPr>
          <p:cNvPr id="7" name="Shape 5"/>
          <p:cNvSpPr/>
          <p:nvPr/>
        </p:nvSpPr>
        <p:spPr>
          <a:xfrm>
            <a:off x="411480" y="2542032"/>
            <a:ext cx="201168" cy="201168"/>
          </a:xfrm>
          <a:prstGeom prst="ellipse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8" name="Shape 6"/>
          <p:cNvSpPr/>
          <p:nvPr/>
        </p:nvSpPr>
        <p:spPr>
          <a:xfrm>
            <a:off x="507492" y="2743200"/>
            <a:ext cx="0" cy="347472"/>
          </a:xfrm>
          <a:prstGeom prst="line">
            <a:avLst/>
          </a:prstGeom>
          <a:noFill/>
          <a:ln w="19050">
            <a:solidFill>
              <a:srgbClr val="3A5070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9" name="Text 7"/>
          <p:cNvSpPr/>
          <p:nvPr/>
        </p:nvSpPr>
        <p:spPr>
          <a:xfrm>
            <a:off x="777240" y="2468880"/>
            <a:ext cx="10972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dirty="0">
                <a:solidFill>
                  <a:srgbClr val="00A89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Jul 2026</a:t>
            </a:r>
            <a:endParaRPr lang="en-US" sz="1000" dirty="0"/>
          </a:p>
        </p:txBody>
      </p:sp>
      <p:sp>
        <p:nvSpPr>
          <p:cNvPr id="10" name="Text 8"/>
          <p:cNvSpPr/>
          <p:nvPr/>
        </p:nvSpPr>
        <p:spPr>
          <a:xfrm>
            <a:off x="1920240" y="2468880"/>
            <a:ext cx="68580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Bilateral Agreement signed for data sharing</a:t>
            </a:r>
            <a:endParaRPr lang="en-US" sz="1050" dirty="0"/>
          </a:p>
        </p:txBody>
      </p:sp>
      <p:sp>
        <p:nvSpPr>
          <p:cNvPr id="11" name="Shape 9"/>
          <p:cNvSpPr/>
          <p:nvPr/>
        </p:nvSpPr>
        <p:spPr>
          <a:xfrm>
            <a:off x="411480" y="3154680"/>
            <a:ext cx="201168" cy="201168"/>
          </a:xfrm>
          <a:prstGeom prst="ellipse">
            <a:avLst/>
          </a:prstGeom>
          <a:solidFill>
            <a:srgbClr val="F0A500"/>
          </a:solidFill>
          <a:ln w="12700">
            <a:solidFill>
              <a:srgbClr val="F0A500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12" name="Shape 10"/>
          <p:cNvSpPr/>
          <p:nvPr/>
        </p:nvSpPr>
        <p:spPr>
          <a:xfrm>
            <a:off x="507492" y="3355848"/>
            <a:ext cx="0" cy="347472"/>
          </a:xfrm>
          <a:prstGeom prst="line">
            <a:avLst/>
          </a:prstGeom>
          <a:noFill/>
          <a:ln w="19050">
            <a:solidFill>
              <a:srgbClr val="3A5070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13" name="Text 11"/>
          <p:cNvSpPr/>
          <p:nvPr/>
        </p:nvSpPr>
        <p:spPr>
          <a:xfrm>
            <a:off x="777240" y="3081528"/>
            <a:ext cx="10972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dirty="0">
                <a:solidFill>
                  <a:srgbClr val="F0A5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Aug 2026</a:t>
            </a:r>
            <a:endParaRPr lang="en-US" sz="1000" dirty="0"/>
          </a:p>
        </p:txBody>
      </p:sp>
      <p:sp>
        <p:nvSpPr>
          <p:cNvPr id="14" name="Text 12"/>
          <p:cNvSpPr/>
          <p:nvPr/>
        </p:nvSpPr>
        <p:spPr>
          <a:xfrm>
            <a:off x="1920240" y="3081528"/>
            <a:ext cx="68580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IP Register Data Commercialization - First 10-Country Group: ASEAN + Africa AI Access Launches</a:t>
            </a:r>
            <a:endParaRPr lang="en-US" sz="1050" dirty="0"/>
          </a:p>
        </p:txBody>
      </p:sp>
      <p:sp>
        <p:nvSpPr>
          <p:cNvPr id="15" name="Shape 13"/>
          <p:cNvSpPr/>
          <p:nvPr/>
        </p:nvSpPr>
        <p:spPr>
          <a:xfrm>
            <a:off x="411480" y="3767328"/>
            <a:ext cx="201168" cy="201168"/>
          </a:xfrm>
          <a:prstGeom prst="ellipse">
            <a:avLst/>
          </a:prstGeom>
          <a:solidFill>
            <a:srgbClr val="02C39A"/>
          </a:solidFill>
          <a:ln w="12700">
            <a:solidFill>
              <a:srgbClr val="02C39A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16" name="Shape 14"/>
          <p:cNvSpPr/>
          <p:nvPr/>
        </p:nvSpPr>
        <p:spPr>
          <a:xfrm>
            <a:off x="507492" y="3968496"/>
            <a:ext cx="0" cy="347472"/>
          </a:xfrm>
          <a:prstGeom prst="line">
            <a:avLst/>
          </a:prstGeom>
          <a:noFill/>
          <a:ln w="19050">
            <a:solidFill>
              <a:srgbClr val="3A5070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17" name="Text 15"/>
          <p:cNvSpPr/>
          <p:nvPr/>
        </p:nvSpPr>
        <p:spPr>
          <a:xfrm>
            <a:off x="777240" y="3694176"/>
            <a:ext cx="10972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dirty="0">
                <a:solidFill>
                  <a:srgbClr val="02C3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Q4 2026</a:t>
            </a:r>
            <a:endParaRPr lang="en-US" sz="1000" dirty="0"/>
          </a:p>
        </p:txBody>
      </p:sp>
      <p:sp>
        <p:nvSpPr>
          <p:cNvPr id="18" name="Text 16"/>
          <p:cNvSpPr/>
          <p:nvPr/>
        </p:nvSpPr>
        <p:spPr>
          <a:xfrm>
            <a:off x="1920240" y="3694176"/>
            <a:ext cx="68580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Phase Integration though Existing Governance Structure at 2</a:t>
            </a:r>
            <a:r>
              <a:rPr lang="en-US" sz="1050" baseline="3000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nd</a:t>
            </a:r>
            <a:r>
              <a:rPr lang="en-US" sz="105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 Africa IP Register Coordination Meeting</a:t>
            </a:r>
            <a:endParaRPr lang="en-US" sz="1050" dirty="0"/>
          </a:p>
        </p:txBody>
      </p:sp>
      <p:sp>
        <p:nvSpPr>
          <p:cNvPr id="19" name="Shape 17"/>
          <p:cNvSpPr/>
          <p:nvPr/>
        </p:nvSpPr>
        <p:spPr>
          <a:xfrm>
            <a:off x="411480" y="4379976"/>
            <a:ext cx="201168" cy="201168"/>
          </a:xfrm>
          <a:prstGeom prst="ellipse">
            <a:avLst/>
          </a:prstGeom>
          <a:solidFill>
            <a:srgbClr val="5A9CF8"/>
          </a:solidFill>
          <a:ln w="12700">
            <a:solidFill>
              <a:srgbClr val="5A9CF8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20" name="Text 18"/>
          <p:cNvSpPr/>
          <p:nvPr/>
        </p:nvSpPr>
        <p:spPr>
          <a:xfrm>
            <a:off x="777240" y="4306824"/>
            <a:ext cx="10972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dirty="0">
                <a:solidFill>
                  <a:srgbClr val="5A9C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2027+</a:t>
            </a:r>
            <a:endParaRPr lang="en-US" sz="1000" dirty="0"/>
          </a:p>
        </p:txBody>
      </p:sp>
      <p:sp>
        <p:nvSpPr>
          <p:cNvPr id="21" name="Text 19"/>
          <p:cNvSpPr/>
          <p:nvPr/>
        </p:nvSpPr>
        <p:spPr>
          <a:xfrm>
            <a:off x="1920240" y="4306824"/>
            <a:ext cx="68580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Expansion to participating African IP Offices</a:t>
            </a:r>
            <a:endParaRPr lang="en-US" sz="1050" dirty="0"/>
          </a:p>
        </p:txBody>
      </p:sp>
      <p:sp>
        <p:nvSpPr>
          <p:cNvPr id="22" name="Shape 20"/>
          <p:cNvSpPr/>
          <p:nvPr/>
        </p:nvSpPr>
        <p:spPr>
          <a:xfrm>
            <a:off x="0" y="4773168"/>
            <a:ext cx="9144000" cy="365760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23" name="Text 21"/>
          <p:cNvSpPr/>
          <p:nvPr/>
        </p:nvSpPr>
        <p:spPr>
          <a:xfrm>
            <a:off x="274320" y="4791456"/>
            <a:ext cx="82296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Dr. Juneho Jang  ·  WIPO IP Office Business Solutions Division</a:t>
            </a:r>
            <a:endParaRPr 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3" name="Text 1"/>
          <p:cNvSpPr/>
          <p:nvPr/>
        </p:nvSpPr>
        <p:spPr>
          <a:xfrm>
            <a:off x="365760" y="0"/>
            <a:ext cx="77724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0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WIPO AI SERVICES THROUGH IPAS 4 Countries — PHASE I</a:t>
            </a:r>
            <a:endParaRPr lang="en-US" sz="2000" dirty="0"/>
          </a:p>
        </p:txBody>
      </p:sp>
      <p:sp>
        <p:nvSpPr>
          <p:cNvPr id="4" name="Shape 2"/>
          <p:cNvSpPr/>
          <p:nvPr/>
        </p:nvSpPr>
        <p:spPr>
          <a:xfrm>
            <a:off x="320040" y="1005840"/>
            <a:ext cx="8503920" cy="640080"/>
          </a:xfrm>
          <a:prstGeom prst="rect">
            <a:avLst/>
          </a:prstGeom>
          <a:solidFill>
            <a:srgbClr val="0D2240"/>
          </a:solidFill>
          <a:ln w="12700">
            <a:solidFill>
              <a:srgbClr val="0D2240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5" name="Text 3"/>
          <p:cNvSpPr/>
          <p:nvPr/>
        </p:nvSpPr>
        <p:spPr>
          <a:xfrm>
            <a:off x="457200" y="1005840"/>
            <a:ext cx="82296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Prototype delivery in Phase I · Target: July 2026  |  5 Trademark (TM) Use Cases</a:t>
            </a:r>
            <a:endParaRPr lang="en-US" sz="1200" dirty="0"/>
          </a:p>
        </p:txBody>
      </p:sp>
      <p:sp>
        <p:nvSpPr>
          <p:cNvPr id="6" name="Shape 4"/>
          <p:cNvSpPr/>
          <p:nvPr/>
        </p:nvSpPr>
        <p:spPr>
          <a:xfrm>
            <a:off x="320040" y="1783080"/>
            <a:ext cx="2743200" cy="1097280"/>
          </a:xfrm>
          <a:prstGeom prst="rect">
            <a:avLst/>
          </a:prstGeom>
          <a:solidFill>
            <a:srgbClr val="FFFFFF"/>
          </a:solidFill>
          <a:ln w="6350">
            <a:solidFill>
              <a:srgbClr val="D0DCE8"/>
            </a:solidFill>
            <a:prstDash val="solid"/>
          </a:ln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150"/>
          </a:p>
        </p:txBody>
      </p:sp>
      <p:sp>
        <p:nvSpPr>
          <p:cNvPr id="7" name="Shape 5"/>
          <p:cNvSpPr/>
          <p:nvPr/>
        </p:nvSpPr>
        <p:spPr>
          <a:xfrm>
            <a:off x="320040" y="1783080"/>
            <a:ext cx="2743200" cy="64008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8" name="Shape 6"/>
          <p:cNvSpPr/>
          <p:nvPr/>
        </p:nvSpPr>
        <p:spPr>
          <a:xfrm>
            <a:off x="411480" y="1892808"/>
            <a:ext cx="347472" cy="347472"/>
          </a:xfrm>
          <a:prstGeom prst="ellipse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9" name="Text 7"/>
          <p:cNvSpPr/>
          <p:nvPr/>
        </p:nvSpPr>
        <p:spPr>
          <a:xfrm>
            <a:off x="411480" y="1892808"/>
            <a:ext cx="347472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01</a:t>
            </a:r>
            <a:endParaRPr lang="en-US" sz="900" dirty="0"/>
          </a:p>
        </p:txBody>
      </p:sp>
      <p:pic>
        <p:nvPicPr>
          <p:cNvPr id="10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248" y="1874520"/>
            <a:ext cx="320040" cy="320040"/>
          </a:xfrm>
          <a:prstGeom prst="rect">
            <a:avLst/>
          </a:prstGeom>
        </p:spPr>
      </p:pic>
      <p:sp>
        <p:nvSpPr>
          <p:cNvPr id="11" name="Text 8"/>
          <p:cNvSpPr/>
          <p:nvPr/>
        </p:nvSpPr>
        <p:spPr>
          <a:xfrm>
            <a:off x="411480" y="2286000"/>
            <a:ext cx="25603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b="1" dirty="0">
                <a:solidFill>
                  <a:srgbClr val="0D224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Smart Filing Assistant</a:t>
            </a:r>
            <a:endParaRPr lang="en-US" sz="1050" dirty="0"/>
          </a:p>
        </p:txBody>
      </p:sp>
      <p:sp>
        <p:nvSpPr>
          <p:cNvPr id="12" name="Text 9"/>
          <p:cNvSpPr/>
          <p:nvPr/>
        </p:nvSpPr>
        <p:spPr>
          <a:xfrm>
            <a:off x="411480" y="2542032"/>
            <a:ext cx="256032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850" dirty="0">
                <a:solidFill>
                  <a:srgbClr val="64748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AI-guided assistant for non-specialist applicants to file TM applications accurately and efficiently.</a:t>
            </a:r>
            <a:endParaRPr lang="en-US" sz="850" dirty="0"/>
          </a:p>
        </p:txBody>
      </p:sp>
      <p:sp>
        <p:nvSpPr>
          <p:cNvPr id="13" name="Shape 10"/>
          <p:cNvSpPr/>
          <p:nvPr/>
        </p:nvSpPr>
        <p:spPr>
          <a:xfrm>
            <a:off x="3182112" y="1783080"/>
            <a:ext cx="2743200" cy="1097280"/>
          </a:xfrm>
          <a:prstGeom prst="rect">
            <a:avLst/>
          </a:prstGeom>
          <a:solidFill>
            <a:srgbClr val="FFFFFF"/>
          </a:solidFill>
          <a:ln w="6350">
            <a:solidFill>
              <a:srgbClr val="D0DCE8"/>
            </a:solidFill>
            <a:prstDash val="solid"/>
          </a:ln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150"/>
          </a:p>
        </p:txBody>
      </p:sp>
      <p:sp>
        <p:nvSpPr>
          <p:cNvPr id="14" name="Shape 11"/>
          <p:cNvSpPr/>
          <p:nvPr/>
        </p:nvSpPr>
        <p:spPr>
          <a:xfrm>
            <a:off x="3182112" y="1783080"/>
            <a:ext cx="2743200" cy="64008"/>
          </a:xfrm>
          <a:prstGeom prst="rect">
            <a:avLst/>
          </a:prstGeom>
          <a:solidFill>
            <a:srgbClr val="F0A500"/>
          </a:solidFill>
          <a:ln w="12700">
            <a:solidFill>
              <a:srgbClr val="F0A500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15" name="Shape 12"/>
          <p:cNvSpPr/>
          <p:nvPr/>
        </p:nvSpPr>
        <p:spPr>
          <a:xfrm>
            <a:off x="3273552" y="1892808"/>
            <a:ext cx="347472" cy="347472"/>
          </a:xfrm>
          <a:prstGeom prst="ellipse">
            <a:avLst/>
          </a:prstGeom>
          <a:solidFill>
            <a:srgbClr val="F0A500"/>
          </a:solidFill>
          <a:ln w="12700">
            <a:solidFill>
              <a:srgbClr val="F0A500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16" name="Text 13"/>
          <p:cNvSpPr/>
          <p:nvPr/>
        </p:nvSpPr>
        <p:spPr>
          <a:xfrm>
            <a:off x="3273552" y="1892808"/>
            <a:ext cx="347472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02</a:t>
            </a:r>
            <a:endParaRPr lang="en-US" sz="900" dirty="0"/>
          </a:p>
        </p:txBody>
      </p:sp>
      <p:pic>
        <p:nvPicPr>
          <p:cNvPr id="1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3320" y="1874520"/>
            <a:ext cx="320040" cy="320040"/>
          </a:xfrm>
          <a:prstGeom prst="rect">
            <a:avLst/>
          </a:prstGeom>
        </p:spPr>
      </p:pic>
      <p:sp>
        <p:nvSpPr>
          <p:cNvPr id="18" name="Text 14"/>
          <p:cNvSpPr/>
          <p:nvPr/>
        </p:nvSpPr>
        <p:spPr>
          <a:xfrm>
            <a:off x="3273552" y="2286000"/>
            <a:ext cx="25603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b="1" dirty="0">
                <a:solidFill>
                  <a:srgbClr val="0D224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Vienna Classification</a:t>
            </a:r>
            <a:endParaRPr lang="en-US" sz="1050" dirty="0"/>
          </a:p>
        </p:txBody>
      </p:sp>
      <p:sp>
        <p:nvSpPr>
          <p:cNvPr id="19" name="Text 15"/>
          <p:cNvSpPr/>
          <p:nvPr/>
        </p:nvSpPr>
        <p:spPr>
          <a:xfrm>
            <a:off x="3273552" y="2542032"/>
            <a:ext cx="256032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850" dirty="0">
                <a:solidFill>
                  <a:srgbClr val="64748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Automated AI-driven classification of figurative elements in TM images using the Vienna system.</a:t>
            </a:r>
            <a:endParaRPr lang="en-US" sz="850" dirty="0"/>
          </a:p>
        </p:txBody>
      </p:sp>
      <p:sp>
        <p:nvSpPr>
          <p:cNvPr id="20" name="Shape 16"/>
          <p:cNvSpPr/>
          <p:nvPr/>
        </p:nvSpPr>
        <p:spPr>
          <a:xfrm>
            <a:off x="6053328" y="1783080"/>
            <a:ext cx="2743200" cy="1097280"/>
          </a:xfrm>
          <a:prstGeom prst="rect">
            <a:avLst/>
          </a:prstGeom>
          <a:solidFill>
            <a:srgbClr val="FFFFFF"/>
          </a:solidFill>
          <a:ln w="6350">
            <a:solidFill>
              <a:srgbClr val="D0DCE8"/>
            </a:solidFill>
            <a:prstDash val="solid"/>
          </a:ln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150"/>
          </a:p>
        </p:txBody>
      </p:sp>
      <p:sp>
        <p:nvSpPr>
          <p:cNvPr id="21" name="Shape 17"/>
          <p:cNvSpPr/>
          <p:nvPr/>
        </p:nvSpPr>
        <p:spPr>
          <a:xfrm>
            <a:off x="6053328" y="1783080"/>
            <a:ext cx="2743200" cy="64008"/>
          </a:xfrm>
          <a:prstGeom prst="rect">
            <a:avLst/>
          </a:prstGeom>
          <a:solidFill>
            <a:srgbClr val="5A9CF8"/>
          </a:solidFill>
          <a:ln w="12700">
            <a:solidFill>
              <a:srgbClr val="5A9CF8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22" name="Shape 18"/>
          <p:cNvSpPr/>
          <p:nvPr/>
        </p:nvSpPr>
        <p:spPr>
          <a:xfrm>
            <a:off x="6144768" y="1892808"/>
            <a:ext cx="347472" cy="347472"/>
          </a:xfrm>
          <a:prstGeom prst="ellipse">
            <a:avLst/>
          </a:prstGeom>
          <a:solidFill>
            <a:srgbClr val="5A9CF8"/>
          </a:solidFill>
          <a:ln w="12700">
            <a:solidFill>
              <a:srgbClr val="5A9CF8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23" name="Text 19"/>
          <p:cNvSpPr/>
          <p:nvPr/>
        </p:nvSpPr>
        <p:spPr>
          <a:xfrm>
            <a:off x="6144768" y="1892808"/>
            <a:ext cx="347472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03</a:t>
            </a:r>
            <a:endParaRPr lang="en-US" sz="900" dirty="0"/>
          </a:p>
        </p:txBody>
      </p:sp>
      <p:pic>
        <p:nvPicPr>
          <p:cNvPr id="2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536" y="1874520"/>
            <a:ext cx="320040" cy="320040"/>
          </a:xfrm>
          <a:prstGeom prst="rect">
            <a:avLst/>
          </a:prstGeom>
        </p:spPr>
      </p:pic>
      <p:sp>
        <p:nvSpPr>
          <p:cNvPr id="25" name="Text 20"/>
          <p:cNvSpPr/>
          <p:nvPr/>
        </p:nvSpPr>
        <p:spPr>
          <a:xfrm>
            <a:off x="6144768" y="2286000"/>
            <a:ext cx="25603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b="1" dirty="0">
                <a:solidFill>
                  <a:srgbClr val="0D224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Nice Classification</a:t>
            </a:r>
            <a:endParaRPr lang="en-US" sz="1050" dirty="0"/>
          </a:p>
        </p:txBody>
      </p:sp>
      <p:sp>
        <p:nvSpPr>
          <p:cNvPr id="26" name="Text 21"/>
          <p:cNvSpPr/>
          <p:nvPr/>
        </p:nvSpPr>
        <p:spPr>
          <a:xfrm>
            <a:off x="6144768" y="2542032"/>
            <a:ext cx="256032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850" dirty="0">
                <a:solidFill>
                  <a:srgbClr val="64748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Intelligent suggestion engine for goods &amp; services classification under the Nice Agreement.</a:t>
            </a:r>
            <a:endParaRPr lang="en-US" sz="850" dirty="0"/>
          </a:p>
        </p:txBody>
      </p:sp>
      <p:sp>
        <p:nvSpPr>
          <p:cNvPr id="27" name="Shape 22"/>
          <p:cNvSpPr/>
          <p:nvPr/>
        </p:nvSpPr>
        <p:spPr>
          <a:xfrm>
            <a:off x="320040" y="3017520"/>
            <a:ext cx="2743200" cy="1097280"/>
          </a:xfrm>
          <a:prstGeom prst="rect">
            <a:avLst/>
          </a:prstGeom>
          <a:solidFill>
            <a:srgbClr val="FFFFFF"/>
          </a:solidFill>
          <a:ln w="6350">
            <a:solidFill>
              <a:srgbClr val="D0DCE8"/>
            </a:solidFill>
            <a:prstDash val="solid"/>
          </a:ln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150"/>
          </a:p>
        </p:txBody>
      </p:sp>
      <p:sp>
        <p:nvSpPr>
          <p:cNvPr id="28" name="Shape 23"/>
          <p:cNvSpPr/>
          <p:nvPr/>
        </p:nvSpPr>
        <p:spPr>
          <a:xfrm>
            <a:off x="320040" y="3017520"/>
            <a:ext cx="2743200" cy="64008"/>
          </a:xfrm>
          <a:prstGeom prst="rect">
            <a:avLst/>
          </a:prstGeom>
          <a:solidFill>
            <a:srgbClr val="E05C5C"/>
          </a:solidFill>
          <a:ln w="12700">
            <a:solidFill>
              <a:srgbClr val="E05C5C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29" name="Shape 24"/>
          <p:cNvSpPr/>
          <p:nvPr/>
        </p:nvSpPr>
        <p:spPr>
          <a:xfrm>
            <a:off x="411480" y="3127248"/>
            <a:ext cx="347472" cy="347472"/>
          </a:xfrm>
          <a:prstGeom prst="ellipse">
            <a:avLst/>
          </a:prstGeom>
          <a:solidFill>
            <a:srgbClr val="E05C5C"/>
          </a:solidFill>
          <a:ln w="12700">
            <a:solidFill>
              <a:srgbClr val="E05C5C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30" name="Text 25"/>
          <p:cNvSpPr/>
          <p:nvPr/>
        </p:nvSpPr>
        <p:spPr>
          <a:xfrm>
            <a:off x="411480" y="3127248"/>
            <a:ext cx="347472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04</a:t>
            </a:r>
            <a:endParaRPr lang="en-US" sz="900" dirty="0"/>
          </a:p>
        </p:txBody>
      </p:sp>
      <p:pic>
        <p:nvPicPr>
          <p:cNvPr id="31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248" y="3108960"/>
            <a:ext cx="320040" cy="320040"/>
          </a:xfrm>
          <a:prstGeom prst="rect">
            <a:avLst/>
          </a:prstGeom>
        </p:spPr>
      </p:pic>
      <p:sp>
        <p:nvSpPr>
          <p:cNvPr id="32" name="Text 26"/>
          <p:cNvSpPr/>
          <p:nvPr/>
        </p:nvSpPr>
        <p:spPr>
          <a:xfrm>
            <a:off x="411480" y="3520440"/>
            <a:ext cx="25603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b="1" dirty="0">
                <a:solidFill>
                  <a:srgbClr val="0D224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Formality Checks</a:t>
            </a:r>
            <a:endParaRPr lang="en-US" sz="1050" dirty="0"/>
          </a:p>
        </p:txBody>
      </p:sp>
      <p:sp>
        <p:nvSpPr>
          <p:cNvPr id="33" name="Text 27"/>
          <p:cNvSpPr/>
          <p:nvPr/>
        </p:nvSpPr>
        <p:spPr>
          <a:xfrm>
            <a:off x="411480" y="3776472"/>
            <a:ext cx="256032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850" dirty="0">
                <a:solidFill>
                  <a:srgbClr val="64748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Automated checks for formal requirements within images or documents submitted during filing.</a:t>
            </a:r>
            <a:endParaRPr lang="en-US" sz="850" dirty="0"/>
          </a:p>
        </p:txBody>
      </p:sp>
      <p:sp>
        <p:nvSpPr>
          <p:cNvPr id="34" name="Shape 28"/>
          <p:cNvSpPr/>
          <p:nvPr/>
        </p:nvSpPr>
        <p:spPr>
          <a:xfrm>
            <a:off x="6053328" y="3017520"/>
            <a:ext cx="2743200" cy="1097280"/>
          </a:xfrm>
          <a:prstGeom prst="rect">
            <a:avLst/>
          </a:prstGeom>
          <a:solidFill>
            <a:srgbClr val="FFFFFF"/>
          </a:solidFill>
          <a:ln w="6350">
            <a:solidFill>
              <a:srgbClr val="D0DCE8"/>
            </a:solidFill>
            <a:prstDash val="solid"/>
          </a:ln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150"/>
          </a:p>
        </p:txBody>
      </p:sp>
      <p:sp>
        <p:nvSpPr>
          <p:cNvPr id="35" name="Shape 29"/>
          <p:cNvSpPr/>
          <p:nvPr/>
        </p:nvSpPr>
        <p:spPr>
          <a:xfrm>
            <a:off x="6053328" y="3017520"/>
            <a:ext cx="2743200" cy="64008"/>
          </a:xfrm>
          <a:prstGeom prst="rect">
            <a:avLst/>
          </a:prstGeom>
          <a:solidFill>
            <a:srgbClr val="02C39A"/>
          </a:solidFill>
          <a:ln w="12700">
            <a:solidFill>
              <a:srgbClr val="02C39A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36" name="Shape 30"/>
          <p:cNvSpPr/>
          <p:nvPr/>
        </p:nvSpPr>
        <p:spPr>
          <a:xfrm>
            <a:off x="6144768" y="3127248"/>
            <a:ext cx="347472" cy="347472"/>
          </a:xfrm>
          <a:prstGeom prst="ellipse">
            <a:avLst/>
          </a:prstGeom>
          <a:solidFill>
            <a:srgbClr val="02C39A"/>
          </a:solidFill>
          <a:ln w="12700">
            <a:solidFill>
              <a:srgbClr val="02C39A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37" name="Text 31"/>
          <p:cNvSpPr/>
          <p:nvPr/>
        </p:nvSpPr>
        <p:spPr>
          <a:xfrm>
            <a:off x="6144768" y="3127248"/>
            <a:ext cx="347472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05</a:t>
            </a:r>
            <a:endParaRPr lang="en-US" sz="900" dirty="0"/>
          </a:p>
        </p:txBody>
      </p:sp>
      <p:pic>
        <p:nvPicPr>
          <p:cNvPr id="38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74536" y="3108960"/>
            <a:ext cx="320040" cy="320040"/>
          </a:xfrm>
          <a:prstGeom prst="rect">
            <a:avLst/>
          </a:prstGeom>
        </p:spPr>
      </p:pic>
      <p:sp>
        <p:nvSpPr>
          <p:cNvPr id="39" name="Text 32"/>
          <p:cNvSpPr/>
          <p:nvPr/>
        </p:nvSpPr>
        <p:spPr>
          <a:xfrm>
            <a:off x="6144768" y="3520440"/>
            <a:ext cx="25603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b="1" dirty="0">
                <a:solidFill>
                  <a:srgbClr val="0D224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Similarity Search</a:t>
            </a:r>
            <a:endParaRPr lang="en-US" sz="1050" dirty="0"/>
          </a:p>
        </p:txBody>
      </p:sp>
      <p:sp>
        <p:nvSpPr>
          <p:cNvPr id="40" name="Text 33"/>
          <p:cNvSpPr/>
          <p:nvPr/>
        </p:nvSpPr>
        <p:spPr>
          <a:xfrm>
            <a:off x="6144768" y="3776472"/>
            <a:ext cx="256032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850" dirty="0">
                <a:solidFill>
                  <a:srgbClr val="64748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TM image similarity search using AI embeddings to identify conflicting marks at scale.</a:t>
            </a:r>
            <a:endParaRPr lang="en-US" sz="850" dirty="0"/>
          </a:p>
        </p:txBody>
      </p:sp>
      <p:sp>
        <p:nvSpPr>
          <p:cNvPr id="41" name="Shape 34"/>
          <p:cNvSpPr/>
          <p:nvPr/>
        </p:nvSpPr>
        <p:spPr>
          <a:xfrm>
            <a:off x="0" y="4800600"/>
            <a:ext cx="9144000" cy="342900"/>
          </a:xfrm>
          <a:prstGeom prst="rect">
            <a:avLst/>
          </a:prstGeom>
          <a:solidFill>
            <a:srgbClr val="0D2240"/>
          </a:solidFill>
          <a:ln w="12700">
            <a:solidFill>
              <a:srgbClr val="0D2240"/>
            </a:solidFill>
            <a:prstDash val="solid"/>
          </a:ln>
        </p:spPr>
        <p:txBody>
          <a:bodyPr/>
          <a:lstStyle/>
          <a:p>
            <a:endParaRPr lang="en-150"/>
          </a:p>
        </p:txBody>
      </p:sp>
      <p:sp>
        <p:nvSpPr>
          <p:cNvPr id="42" name="Text 35"/>
          <p:cNvSpPr/>
          <p:nvPr/>
        </p:nvSpPr>
        <p:spPr>
          <a:xfrm>
            <a:off x="274320" y="4828032"/>
            <a:ext cx="822960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900" dirty="0">
                <a:solidFill>
                  <a:srgbClr val="00A89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WIPO · IP Office Business Solutions Division</a:t>
            </a:r>
            <a:endParaRPr lang="en-US" sz="9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75"/>
          <p:cNvSpPr txBox="1">
            <a:spLocks noGrp="1"/>
          </p:cNvSpPr>
          <p:nvPr>
            <p:ph type="title"/>
          </p:nvPr>
        </p:nvSpPr>
        <p:spPr>
          <a:xfrm>
            <a:off x="0" y="1810824"/>
            <a:ext cx="91440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rmAutofit/>
          </a:bodyPr>
          <a:lstStyle/>
          <a:p>
            <a:pPr algn="ctr">
              <a:buClr>
                <a:srgbClr val="418DFF"/>
              </a:buClr>
              <a:buSzPct val="111111"/>
            </a:pPr>
            <a:r>
              <a:rPr lang="en-SG" sz="4050" dirty="0">
                <a:solidFill>
                  <a:srgbClr val="418DFF"/>
                </a:solidFill>
              </a:rPr>
              <a:t>Thank You!</a:t>
            </a:r>
            <a:endParaRPr lang="en-SG" noProof="0" dirty="0"/>
          </a:p>
        </p:txBody>
      </p:sp>
      <p:sp>
        <p:nvSpPr>
          <p:cNvPr id="653" name="Google Shape;653;p75"/>
          <p:cNvSpPr txBox="1"/>
          <p:nvPr/>
        </p:nvSpPr>
        <p:spPr>
          <a:xfrm>
            <a:off x="102742" y="2772689"/>
            <a:ext cx="899491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rmAutofit/>
          </a:bodyPr>
          <a:lstStyle/>
          <a:p>
            <a:pPr algn="ctr">
              <a:lnSpc>
                <a:spcPct val="90000"/>
              </a:lnSpc>
              <a:buClr>
                <a:schemeClr val="dk1"/>
              </a:buClr>
              <a:buSzPts val="2400"/>
            </a:pPr>
            <a:endParaRPr sz="1500" dirty="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  <p:pic>
        <p:nvPicPr>
          <p:cNvPr id="654" name="Google Shape;654;p75"/>
          <p:cNvPicPr preferRelativeResize="0"/>
          <p:nvPr/>
        </p:nvPicPr>
        <p:blipFill rotWithShape="1">
          <a:blip r:embed="rId3">
            <a:alphaModFix amt="0"/>
          </a:blip>
          <a:srcRect/>
          <a:stretch/>
        </p:blipFill>
        <p:spPr>
          <a:xfrm>
            <a:off x="1261533" y="-7531098"/>
            <a:ext cx="6620934" cy="6620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5" name="Google Shape;655;p75"/>
          <p:cNvPicPr preferRelativeResize="0"/>
          <p:nvPr/>
        </p:nvPicPr>
        <p:blipFill rotWithShape="1">
          <a:blip r:embed="rId3">
            <a:alphaModFix amt="0"/>
          </a:blip>
          <a:srcRect/>
          <a:stretch/>
        </p:blipFill>
        <p:spPr>
          <a:xfrm rot="-2700000">
            <a:off x="2455334" y="-6333064"/>
            <a:ext cx="4233333" cy="423333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56" name="Google Shape;656;p75"/>
          <p:cNvGrpSpPr/>
          <p:nvPr/>
        </p:nvGrpSpPr>
        <p:grpSpPr>
          <a:xfrm>
            <a:off x="758185" y="-3342832"/>
            <a:ext cx="2439749" cy="2490738"/>
            <a:chOff x="1010913" y="2248490"/>
            <a:chExt cx="3252999" cy="3320984"/>
          </a:xfrm>
        </p:grpSpPr>
        <p:sp>
          <p:nvSpPr>
            <p:cNvPr id="657" name="Google Shape;657;p75"/>
            <p:cNvSpPr/>
            <p:nvPr/>
          </p:nvSpPr>
          <p:spPr>
            <a:xfrm>
              <a:off x="1010913" y="2248490"/>
              <a:ext cx="3252999" cy="3320984"/>
            </a:xfrm>
            <a:prstGeom prst="rect">
              <a:avLst/>
            </a:prstGeom>
            <a:gradFill>
              <a:gsLst>
                <a:gs pos="0">
                  <a:srgbClr val="1C4F9B"/>
                </a:gs>
                <a:gs pos="50000">
                  <a:srgbClr val="2A72E0"/>
                </a:gs>
                <a:gs pos="100000">
                  <a:srgbClr val="328AFF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fr-FR" sz="13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THE ASEAN IP REGISTER FOSTERS A TRANSPARENT AND PREDICTABLE IP ENVIRONMENT</a:t>
              </a:r>
              <a:endParaRPr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58" name="Google Shape;658;p75"/>
            <p:cNvGrpSpPr/>
            <p:nvPr/>
          </p:nvGrpSpPr>
          <p:grpSpPr>
            <a:xfrm>
              <a:off x="2401535" y="2249927"/>
              <a:ext cx="471753" cy="691928"/>
              <a:chOff x="8020617" y="2076283"/>
              <a:chExt cx="471753" cy="691928"/>
            </a:xfrm>
          </p:grpSpPr>
          <p:sp>
            <p:nvSpPr>
              <p:cNvPr id="659" name="Google Shape;659;p75"/>
              <p:cNvSpPr/>
              <p:nvPr/>
            </p:nvSpPr>
            <p:spPr>
              <a:xfrm>
                <a:off x="8193741" y="2076283"/>
                <a:ext cx="125506" cy="572788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68569" tIns="34275" rIns="68569" bIns="34275" anchor="ctr" anchorCtr="0">
                <a:noAutofit/>
              </a:bodyPr>
              <a:lstStyle/>
              <a:p>
                <a:pPr algn="ctr">
                  <a:buClr>
                    <a:srgbClr val="000000"/>
                  </a:buClr>
                  <a:buSzPts val="1800"/>
                </a:pPr>
                <a:endParaRPr sz="13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75"/>
              <p:cNvSpPr/>
              <p:nvPr/>
            </p:nvSpPr>
            <p:spPr>
              <a:xfrm>
                <a:off x="8020617" y="2550479"/>
                <a:ext cx="471753" cy="217732"/>
              </a:xfrm>
              <a:prstGeom prst="flowChartMerg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68569" tIns="34275" rIns="68569" bIns="34275" anchor="ctr" anchorCtr="0">
                <a:noAutofit/>
              </a:bodyPr>
              <a:lstStyle/>
              <a:p>
                <a:pPr algn="ctr">
                  <a:buClr>
                    <a:srgbClr val="000000"/>
                  </a:buClr>
                  <a:buSzPts val="1800"/>
                </a:pPr>
                <a:endParaRPr sz="13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61" name="Google Shape;661;p75"/>
          <p:cNvGrpSpPr/>
          <p:nvPr/>
        </p:nvGrpSpPr>
        <p:grpSpPr>
          <a:xfrm>
            <a:off x="3366843" y="-3337774"/>
            <a:ext cx="2439750" cy="2490738"/>
            <a:chOff x="4489124" y="2255234"/>
            <a:chExt cx="3253000" cy="3320984"/>
          </a:xfrm>
        </p:grpSpPr>
        <p:sp>
          <p:nvSpPr>
            <p:cNvPr id="662" name="Google Shape;662;p75"/>
            <p:cNvSpPr/>
            <p:nvPr/>
          </p:nvSpPr>
          <p:spPr>
            <a:xfrm>
              <a:off x="4489125" y="2255234"/>
              <a:ext cx="3252999" cy="3320984"/>
            </a:xfrm>
            <a:prstGeom prst="rect">
              <a:avLst/>
            </a:prstGeom>
            <a:gradFill>
              <a:gsLst>
                <a:gs pos="0">
                  <a:srgbClr val="1C4F9B"/>
                </a:gs>
                <a:gs pos="50000">
                  <a:srgbClr val="2A72E0"/>
                </a:gs>
                <a:gs pos="100000">
                  <a:srgbClr val="328AFF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fr-FR" sz="13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ENCOURAGING INVESTMENT, TRADE AND INNOVATION</a:t>
              </a:r>
              <a:endParaRPr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663" name="Google Shape;663;p75"/>
            <p:cNvPicPr preferRelativeResize="0"/>
            <p:nvPr/>
          </p:nvPicPr>
          <p:blipFill rotWithShape="1">
            <a:blip r:embed="rId4">
              <a:alphaModFix/>
            </a:blip>
            <a:srcRect l="16224" t="71698" r="17358"/>
            <a:stretch/>
          </p:blipFill>
          <p:spPr>
            <a:xfrm>
              <a:off x="4489124" y="2255234"/>
              <a:ext cx="3252469" cy="1375732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64" name="Google Shape;664;p75"/>
            <p:cNvGrpSpPr/>
            <p:nvPr/>
          </p:nvGrpSpPr>
          <p:grpSpPr>
            <a:xfrm>
              <a:off x="5879481" y="2256047"/>
              <a:ext cx="471753" cy="691928"/>
              <a:chOff x="8020617" y="2076283"/>
              <a:chExt cx="471753" cy="691928"/>
            </a:xfrm>
          </p:grpSpPr>
          <p:sp>
            <p:nvSpPr>
              <p:cNvPr id="665" name="Google Shape;665;p75"/>
              <p:cNvSpPr/>
              <p:nvPr/>
            </p:nvSpPr>
            <p:spPr>
              <a:xfrm>
                <a:off x="8193741" y="2076283"/>
                <a:ext cx="125506" cy="572788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68569" tIns="34275" rIns="68569" bIns="34275" anchor="ctr" anchorCtr="0">
                <a:noAutofit/>
              </a:bodyPr>
              <a:lstStyle/>
              <a:p>
                <a:pPr algn="ctr">
                  <a:buClr>
                    <a:srgbClr val="000000"/>
                  </a:buClr>
                  <a:buSzPts val="1800"/>
                </a:pPr>
                <a:endParaRPr sz="13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6" name="Google Shape;666;p75"/>
              <p:cNvSpPr/>
              <p:nvPr/>
            </p:nvSpPr>
            <p:spPr>
              <a:xfrm>
                <a:off x="8020617" y="2550479"/>
                <a:ext cx="471753" cy="217732"/>
              </a:xfrm>
              <a:prstGeom prst="flowChartMerg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68569" tIns="34275" rIns="68569" bIns="34275" anchor="ctr" anchorCtr="0">
                <a:noAutofit/>
              </a:bodyPr>
              <a:lstStyle/>
              <a:p>
                <a:pPr algn="ctr">
                  <a:buClr>
                    <a:srgbClr val="000000"/>
                  </a:buClr>
                  <a:buSzPts val="1800"/>
                </a:pPr>
                <a:endParaRPr sz="13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67" name="Google Shape;667;p75"/>
          <p:cNvGrpSpPr/>
          <p:nvPr/>
        </p:nvGrpSpPr>
        <p:grpSpPr>
          <a:xfrm>
            <a:off x="5978538" y="-3386431"/>
            <a:ext cx="2439749" cy="2553557"/>
            <a:chOff x="7971383" y="2190357"/>
            <a:chExt cx="3252999" cy="3404743"/>
          </a:xfrm>
        </p:grpSpPr>
        <p:sp>
          <p:nvSpPr>
            <p:cNvPr id="668" name="Google Shape;668;p75"/>
            <p:cNvSpPr/>
            <p:nvPr/>
          </p:nvSpPr>
          <p:spPr>
            <a:xfrm>
              <a:off x="7971383" y="2274116"/>
              <a:ext cx="3252999" cy="3320984"/>
            </a:xfrm>
            <a:prstGeom prst="rect">
              <a:avLst/>
            </a:prstGeom>
            <a:gradFill>
              <a:gsLst>
                <a:gs pos="0">
                  <a:srgbClr val="1C4F9B"/>
                </a:gs>
                <a:gs pos="50000">
                  <a:srgbClr val="2A72E0"/>
                </a:gs>
                <a:gs pos="100000">
                  <a:srgbClr val="328AFF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fr-FR" sz="13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FUELING ECONOMIC GROWTH AND DEVELOPMENT ACROSS THE ASEAN REGION</a:t>
              </a:r>
              <a:endParaRPr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algn="ctr">
                <a:buClr>
                  <a:srgbClr val="000000"/>
                </a:buClr>
                <a:buSzPts val="1800"/>
              </a:pPr>
              <a:endParaRPr sz="13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69" name="Google Shape;669;p75"/>
            <p:cNvGrpSpPr/>
            <p:nvPr/>
          </p:nvGrpSpPr>
          <p:grpSpPr>
            <a:xfrm>
              <a:off x="9362005" y="2190357"/>
              <a:ext cx="471753" cy="691928"/>
              <a:chOff x="8020617" y="2076283"/>
              <a:chExt cx="471753" cy="691928"/>
            </a:xfrm>
          </p:grpSpPr>
          <p:sp>
            <p:nvSpPr>
              <p:cNvPr id="670" name="Google Shape;670;p75"/>
              <p:cNvSpPr/>
              <p:nvPr/>
            </p:nvSpPr>
            <p:spPr>
              <a:xfrm>
                <a:off x="8193741" y="2076283"/>
                <a:ext cx="125506" cy="572788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68569" tIns="34275" rIns="68569" bIns="34275" anchor="ctr" anchorCtr="0">
                <a:noAutofit/>
              </a:bodyPr>
              <a:lstStyle/>
              <a:p>
                <a:pPr algn="ctr">
                  <a:buClr>
                    <a:srgbClr val="000000"/>
                  </a:buClr>
                  <a:buSzPts val="1800"/>
                </a:pPr>
                <a:endParaRPr sz="13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75"/>
              <p:cNvSpPr/>
              <p:nvPr/>
            </p:nvSpPr>
            <p:spPr>
              <a:xfrm>
                <a:off x="8020617" y="2550479"/>
                <a:ext cx="471753" cy="217732"/>
              </a:xfrm>
              <a:prstGeom prst="flowChartMerg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68569" tIns="34275" rIns="68569" bIns="34275" anchor="ctr" anchorCtr="0">
                <a:noAutofit/>
              </a:bodyPr>
              <a:lstStyle/>
              <a:p>
                <a:pPr algn="ctr">
                  <a:buClr>
                    <a:srgbClr val="000000"/>
                  </a:buClr>
                  <a:buSzPts val="1800"/>
                </a:pPr>
                <a:endParaRPr sz="13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72" name="Google Shape;672;p75"/>
          <p:cNvSpPr/>
          <p:nvPr/>
        </p:nvSpPr>
        <p:spPr>
          <a:xfrm>
            <a:off x="0" y="-1634066"/>
            <a:ext cx="9144000" cy="787358"/>
          </a:xfrm>
          <a:prstGeom prst="rect">
            <a:avLst/>
          </a:prstGeom>
          <a:solidFill>
            <a:srgbClr val="12284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sz="1350">
              <a:solidFill>
                <a:srgbClr val="418D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p75"/>
          <p:cNvSpPr/>
          <p:nvPr/>
        </p:nvSpPr>
        <p:spPr>
          <a:xfrm>
            <a:off x="1" y="-1634067"/>
            <a:ext cx="9143999" cy="1179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3600"/>
            </a:pPr>
            <a:r>
              <a:rPr lang="fr-FR" sz="2700" b="1">
                <a:solidFill>
                  <a:srgbClr val="F8F8F8"/>
                </a:solidFill>
                <a:latin typeface="Play"/>
                <a:ea typeface="Play"/>
                <a:cs typeface="Play"/>
                <a:sym typeface="Play"/>
              </a:rPr>
              <a:t>DRIVING REGIONAL ECONOMIC GROWTH</a:t>
            </a:r>
            <a:endParaRPr sz="2700" b="1">
              <a:solidFill>
                <a:srgbClr val="F8F8F8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840</Words>
  <Application>Microsoft Macintosh PowerPoint</Application>
  <PresentationFormat>On-screen Show (16:9)</PresentationFormat>
  <Paragraphs>130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Play</vt:lpstr>
      <vt:lpstr>Arial</vt:lpstr>
      <vt:lpstr>Calibri</vt:lpstr>
      <vt:lpstr>Open Sans ExtraBold</vt:lpstr>
      <vt:lpstr>Trebuchet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 IP Register – Session 1</dc:title>
  <dc:subject>PptxGenJS Presentation</dc:subject>
  <dc:creator>Dr. Juneho Jang, WIPO</dc:creator>
  <cp:lastModifiedBy>Juno Jang</cp:lastModifiedBy>
  <cp:revision>10</cp:revision>
  <dcterms:created xsi:type="dcterms:W3CDTF">2026-04-21T09:02:51Z</dcterms:created>
  <dcterms:modified xsi:type="dcterms:W3CDTF">2026-04-21T09:55:25Z</dcterms:modified>
</cp:coreProperties>
</file>