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8" r:id="rId6"/>
    <p:sldId id="424" r:id="rId7"/>
    <p:sldId id="260" r:id="rId8"/>
    <p:sldId id="427" r:id="rId9"/>
    <p:sldId id="261" r:id="rId10"/>
    <p:sldId id="262" r:id="rId11"/>
    <p:sldId id="263" r:id="rId12"/>
    <p:sldId id="264" r:id="rId13"/>
    <p:sldId id="265" r:id="rId14"/>
    <p:sldId id="335" r:id="rId15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CA19A5-83BB-4276-B225-BAC30159A5B0}" v="3" dt="2026-04-16T14:08:23.7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47" d="100"/>
          <a:sy n="147" d="100"/>
        </p:scale>
        <p:origin x="56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0904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FF0000"/>
                </a:solidFill>
              </a:rPr>
              <a:t>ASEAN patent filings exceed 1 million—a historic milestone for regional innovation</a:t>
            </a:r>
            <a:endParaRPr sz="1400" dirty="0">
              <a:solidFill>
                <a:srgbClr val="FF0000"/>
              </a:solidFill>
            </a:endParaRPr>
          </a:p>
        </p:txBody>
      </p:sp>
      <p:sp>
        <p:nvSpPr>
          <p:cNvPr id="368" name="Google Shape;36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AEAA6-05BC-4EEF-8460-5D26D63D91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8100" y="356401"/>
            <a:ext cx="7886700" cy="994172"/>
          </a:xfrm>
        </p:spPr>
        <p:txBody>
          <a:bodyPr anchor="t" anchorCtr="0">
            <a:normAutofit/>
          </a:bodyPr>
          <a:lstStyle>
            <a:lvl1pPr>
              <a:defRPr sz="2700">
                <a:solidFill>
                  <a:srgbClr val="4F758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9654F8-EC42-498A-9314-3ADF10EBED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1000" y="1557900"/>
            <a:ext cx="7886700" cy="2891636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50000"/>
              </a:lnSpc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Image 3">
            <a:extLst>
              <a:ext uri="{FF2B5EF4-FFF2-40B4-BE49-F238E27FC236}">
                <a16:creationId xmlns:a16="http://schemas.microsoft.com/office/drawing/2014/main" id="{91FE9C3D-0D4E-45BD-9BA9-B67C0D9912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84394" y="4913554"/>
            <a:ext cx="564356" cy="115647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F3BAEF0-35F1-43EC-9435-A2F9174319DB}"/>
              </a:ext>
            </a:extLst>
          </p:cNvPr>
          <p:cNvSpPr txBox="1">
            <a:spLocks/>
          </p:cNvSpPr>
          <p:nvPr userDrawn="1"/>
        </p:nvSpPr>
        <p:spPr>
          <a:xfrm>
            <a:off x="278606" y="4769560"/>
            <a:ext cx="828675" cy="273844"/>
          </a:xfrm>
          <a:prstGeom prst="rect">
            <a:avLst/>
          </a:prstGeom>
        </p:spPr>
        <p:txBody>
          <a:bodyPr vert="horz" lIns="68580" tIns="34290" rIns="68580" bIns="0" rtlCol="0" anchor="b" anchorCtr="0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828813E-32ED-4C4F-8563-362ACCDC9D22}" type="slidenum">
              <a:rPr lang="en-US" sz="750" noProof="0" smtClean="0"/>
              <a:pPr/>
              <a:t>‹#›</a:t>
            </a:fld>
            <a:endParaRPr lang="en-US" sz="750" noProof="0"/>
          </a:p>
        </p:txBody>
      </p:sp>
    </p:spTree>
    <p:extLst>
      <p:ext uri="{BB962C8B-B14F-4D97-AF65-F5344CB8AC3E}">
        <p14:creationId xmlns:p14="http://schemas.microsoft.com/office/powerpoint/2010/main" val="2094516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6">
            <a:extLst>
              <a:ext uri="{FF2B5EF4-FFF2-40B4-BE49-F238E27FC236}">
                <a16:creationId xmlns:a16="http://schemas.microsoft.com/office/drawing/2014/main" id="{4EC14189-0ECD-0E44-B9DD-9D7606AD2F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63470" y="1"/>
            <a:ext cx="7080530" cy="51435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D5A8FDF-7588-D841-A13E-3E9FCFB71D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740219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C8854CC-6889-B74F-B00C-BD50D88A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1001" y="1139126"/>
            <a:ext cx="3680999" cy="2053647"/>
          </a:xfrm>
        </p:spPr>
        <p:txBody>
          <a:bodyPr lIns="90000" anchor="t" anchorCtr="0">
            <a:normAutofit/>
          </a:bodyPr>
          <a:lstStyle>
            <a:lvl1pPr>
              <a:defRPr sz="2700">
                <a:solidFill>
                  <a:srgbClr val="4F758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noProof="0"/>
              <a:t>Add your sign-off message and contact details here. Remember to add photo credits below.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767724-25A0-9141-A970-A8AA96FEEDA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470660" y="4381420"/>
            <a:ext cx="3070860" cy="273845"/>
          </a:xfrm>
        </p:spPr>
        <p:txBody>
          <a:bodyPr anchor="b" anchorCtr="0">
            <a:normAutofit/>
          </a:bodyPr>
          <a:lstStyle>
            <a:lvl1pPr marL="0" indent="0">
              <a:lnSpc>
                <a:spcPct val="100000"/>
              </a:lnSpc>
              <a:buNone/>
              <a:defRPr sz="675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defRPr sz="1350"/>
            </a:lvl2pPr>
          </a:lstStyle>
          <a:p>
            <a:pPr lvl="0"/>
            <a:r>
              <a:rPr lang="en-GB"/>
              <a:t>ENTER NAMES</a:t>
            </a:r>
            <a:endParaRPr lang="en-US"/>
          </a:p>
        </p:txBody>
      </p:sp>
      <p:pic>
        <p:nvPicPr>
          <p:cNvPr id="13" name="Image 12" descr="Une image contenant dessin&#10;&#10;Description générée automatiquement">
            <a:extLst>
              <a:ext uri="{FF2B5EF4-FFF2-40B4-BE49-F238E27FC236}">
                <a16:creationId xmlns:a16="http://schemas.microsoft.com/office/drawing/2014/main" id="{08EE7E5F-8997-9847-A901-6D8DE46B1A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002" y="3953756"/>
            <a:ext cx="476250" cy="161925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16830E2-E26B-2449-95ED-B42E583AB21C}"/>
              </a:ext>
            </a:extLst>
          </p:cNvPr>
          <p:cNvSpPr txBox="1"/>
          <p:nvPr userDrawn="1"/>
        </p:nvSpPr>
        <p:spPr>
          <a:xfrm>
            <a:off x="891000" y="3688470"/>
            <a:ext cx="2919202" cy="819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fr-CH" sz="67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</a:br>
            <a:endParaRPr kumimoji="0" lang="en-US" sz="67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+mn-cs"/>
            </a:endParaRPr>
          </a:p>
          <a:p>
            <a:pPr marL="342900" marR="0" lvl="1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       Attribution 3.0 IGO </a:t>
            </a:r>
            <a:br>
              <a:rPr kumimoji="0" lang="en-US" sz="67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</a:br>
            <a:r>
              <a:rPr kumimoji="0" lang="en-US" sz="67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       (CC BY 3.0 IGO)</a:t>
            </a:r>
          </a:p>
          <a:p>
            <a:pPr marL="342900" marR="0" lvl="1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H" sz="67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The CC license does not apply to non-WIPO content in this presentation.</a:t>
            </a:r>
            <a:endParaRPr kumimoji="0" lang="fr-CH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Neue LT Std" panose="020B0604020202020204" pitchFamily="34" charset="77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2B3BA1C1-EB44-DD4E-966B-A25EBBA9084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484393" y="4912880"/>
            <a:ext cx="564357" cy="115647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BFB11E2-6F8B-FF4C-A0B4-246415956FEF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1303021" y="3606319"/>
            <a:ext cx="3238499" cy="273845"/>
          </a:xfrm>
        </p:spPr>
        <p:txBody>
          <a:bodyPr anchor="b" anchorCtr="0">
            <a:normAutofit/>
          </a:bodyPr>
          <a:lstStyle>
            <a:lvl1pPr marL="0" indent="0">
              <a:lnSpc>
                <a:spcPct val="100000"/>
              </a:lnSpc>
              <a:buNone/>
              <a:defRPr sz="675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defRPr sz="1350"/>
            </a:lvl2pPr>
          </a:lstStyle>
          <a:p>
            <a:pPr lvl="0"/>
            <a:r>
              <a:rPr lang="en-US" sz="675" noProof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ENTER YEAR</a:t>
            </a:r>
            <a:endParaRPr lang="en-US" noProof="0">
              <a:effectLst/>
              <a:latin typeface="Helvetica Neue LT Std" panose="020B0604020202020204" pitchFamily="34" charset="77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1DAA3F-5C3C-FC49-95C4-02091B075C68}"/>
              </a:ext>
            </a:extLst>
          </p:cNvPr>
          <p:cNvSpPr/>
          <p:nvPr userDrawn="1"/>
        </p:nvSpPr>
        <p:spPr>
          <a:xfrm>
            <a:off x="935169" y="3707039"/>
            <a:ext cx="527709" cy="1962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© WIPO,</a:t>
            </a:r>
            <a:endParaRPr kumimoji="0" lang="fr-CH" sz="67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Neue LT Std" panose="020B0604020202020204" pitchFamily="34" charset="77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D096272-3CB9-9641-9C3F-2A317F421187}"/>
              </a:ext>
            </a:extLst>
          </p:cNvPr>
          <p:cNvSpPr/>
          <p:nvPr userDrawn="1"/>
        </p:nvSpPr>
        <p:spPr>
          <a:xfrm>
            <a:off x="907857" y="4482300"/>
            <a:ext cx="713657" cy="1962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75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Photo credits:</a:t>
            </a:r>
            <a:endParaRPr kumimoji="0" lang="en-US" sz="67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532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D2221F2-348C-6F15-7F05-1E622F2FD7E3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3522663" y="4927600"/>
            <a:ext cx="214947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150" sz="1000">
                <a:solidFill>
                  <a:srgbClr val="FF0000">
                    <a:alpha val="50000"/>
                  </a:srgbClr>
                </a:solidFill>
                <a:latin typeface="Aptos" panose="020B0004020202020204" pitchFamily="34" charset="0"/>
              </a:rPr>
              <a:t>WIPO PERSONAL AND CONFIDENTIAL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seanip.org/home/2023/03/03/public-rollout-of-asean-patentscope-service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hyperlink" Target="https://asean.org/asean-intellectual-property-register-to-officially-launch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B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0" cy="5143500"/>
          </a:xfrm>
          <a:prstGeom prst="rect">
            <a:avLst/>
          </a:prstGeom>
          <a:solidFill>
            <a:srgbClr val="06111F"/>
          </a:solidFill>
          <a:ln w="12700">
            <a:solidFill>
              <a:srgbClr val="06111F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3" name="Shape 1"/>
          <p:cNvSpPr/>
          <p:nvPr/>
        </p:nvSpPr>
        <p:spPr>
          <a:xfrm>
            <a:off x="3200400" y="0"/>
            <a:ext cx="54864" cy="5143500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4" name="Shape 2"/>
          <p:cNvSpPr/>
          <p:nvPr/>
        </p:nvSpPr>
        <p:spPr>
          <a:xfrm>
            <a:off x="640080" y="914400"/>
            <a:ext cx="1920240" cy="1920240"/>
          </a:xfrm>
          <a:prstGeom prst="ellipse">
            <a:avLst/>
          </a:prstGeom>
          <a:solidFill>
            <a:srgbClr val="0A2240"/>
          </a:solidFill>
          <a:ln w="12700">
            <a:solidFill>
              <a:srgbClr val="007C77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40" y="1280160"/>
            <a:ext cx="1188720" cy="11887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82880" y="3108960"/>
            <a:ext cx="2834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kern="0" spc="300" dirty="0">
                <a:solidFill>
                  <a:srgbClr val="00B4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WIPO · IPOBSD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182880" y="3429000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Africa IP Register Coordinators Meeting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82880" y="3703320"/>
            <a:ext cx="2834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3474720" y="640080"/>
            <a:ext cx="53949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Towards a Regional IP</a:t>
            </a:r>
            <a:endParaRPr lang="en-US" sz="3400" dirty="0"/>
          </a:p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Register for Africa</a:t>
            </a:r>
            <a:endParaRPr lang="en-US" sz="3400" dirty="0"/>
          </a:p>
        </p:txBody>
      </p:sp>
      <p:sp>
        <p:nvSpPr>
          <p:cNvPr id="10" name="Text 7"/>
          <p:cNvSpPr/>
          <p:nvPr/>
        </p:nvSpPr>
        <p:spPr>
          <a:xfrm>
            <a:off x="3474720" y="2423160"/>
            <a:ext cx="5394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Importance, Benefits and Lessons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the ASEAN IP Register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3474720" y="3520440"/>
            <a:ext cx="5394960" cy="18288"/>
          </a:xfrm>
          <a:prstGeom prst="rect">
            <a:avLst/>
          </a:prstGeom>
          <a:solidFill>
            <a:srgbClr val="007C77"/>
          </a:solidFill>
          <a:ln w="12700">
            <a:solidFill>
              <a:srgbClr val="007C77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12" name="Text 9"/>
          <p:cNvSpPr/>
          <p:nvPr/>
        </p:nvSpPr>
        <p:spPr>
          <a:xfrm>
            <a:off x="3474720" y="3566160"/>
            <a:ext cx="5394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AAB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Dr. Juneho Jang  |  Head, Global Relationship Management  |  WIPO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07C77"/>
          </a:solidFill>
          <a:ln w="12700">
            <a:solidFill>
              <a:srgbClr val="007C77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3" name="Shape 1"/>
          <p:cNvSpPr/>
          <p:nvPr/>
        </p:nvSpPr>
        <p:spPr>
          <a:xfrm>
            <a:off x="0" y="54864"/>
            <a:ext cx="54864" cy="5088636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4" name="Text 2"/>
          <p:cNvSpPr/>
          <p:nvPr/>
        </p:nvSpPr>
        <p:spPr>
          <a:xfrm>
            <a:off x="228600" y="13716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Services for National IP Office Operations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228600" y="74980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007C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Regional data enables AI tools that transform examination quality and efficiency at every member office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28600" y="1024128"/>
            <a:ext cx="8686800" cy="18288"/>
          </a:xfrm>
          <a:prstGeom prst="rect">
            <a:avLst/>
          </a:prstGeom>
          <a:solidFill>
            <a:srgbClr val="E2EAF0"/>
          </a:solidFill>
          <a:ln w="12700">
            <a:solidFill>
              <a:srgbClr val="E2EAF0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7" name="Shape 5"/>
          <p:cNvSpPr/>
          <p:nvPr/>
        </p:nvSpPr>
        <p:spPr>
          <a:xfrm>
            <a:off x="228600" y="1170432"/>
            <a:ext cx="4297680" cy="1097280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150"/>
          </a:p>
        </p:txBody>
      </p:sp>
      <p:sp>
        <p:nvSpPr>
          <p:cNvPr id="8" name="Shape 6"/>
          <p:cNvSpPr/>
          <p:nvPr/>
        </p:nvSpPr>
        <p:spPr>
          <a:xfrm>
            <a:off x="228600" y="1170432"/>
            <a:ext cx="256032" cy="1097280"/>
          </a:xfrm>
          <a:prstGeom prst="rect">
            <a:avLst/>
          </a:prstGeom>
          <a:solidFill>
            <a:srgbClr val="007C77"/>
          </a:solidFill>
          <a:ln w="12700">
            <a:solidFill>
              <a:srgbClr val="007C77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1472184"/>
            <a:ext cx="411480" cy="41148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033272" y="1261872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 Art Search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1033272" y="1572768"/>
            <a:ext cx="33832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AI-powered search across global IP records reduces examiner search time from days to hours. Examiner accuracy improves dramatically with regional data coverage.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4709160" y="1170432"/>
            <a:ext cx="4297680" cy="1097280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150"/>
          </a:p>
        </p:txBody>
      </p:sp>
      <p:sp>
        <p:nvSpPr>
          <p:cNvPr id="13" name="Shape 10"/>
          <p:cNvSpPr/>
          <p:nvPr/>
        </p:nvSpPr>
        <p:spPr>
          <a:xfrm>
            <a:off x="4709160" y="1170432"/>
            <a:ext cx="256032" cy="109728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0" y="1472184"/>
            <a:ext cx="411480" cy="41148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5513832" y="1261872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Landscaping</a:t>
            </a:r>
            <a:endParaRPr lang="en-US" sz="1200" dirty="0"/>
          </a:p>
        </p:txBody>
      </p:sp>
      <p:sp>
        <p:nvSpPr>
          <p:cNvPr id="16" name="Text 12"/>
          <p:cNvSpPr/>
          <p:nvPr/>
        </p:nvSpPr>
        <p:spPr>
          <a:xfrm>
            <a:off x="5513832" y="1572768"/>
            <a:ext cx="33832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technology trend reports for government agencies and R&amp;D institutions. Supports national innovation policy with real-time data.</a:t>
            </a:r>
            <a:endParaRPr lang="en-US" sz="950" dirty="0"/>
          </a:p>
        </p:txBody>
      </p:sp>
      <p:sp>
        <p:nvSpPr>
          <p:cNvPr id="17" name="Shape 13"/>
          <p:cNvSpPr/>
          <p:nvPr/>
        </p:nvSpPr>
        <p:spPr>
          <a:xfrm>
            <a:off x="228600" y="2404872"/>
            <a:ext cx="4297680" cy="1097280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150"/>
          </a:p>
        </p:txBody>
      </p:sp>
      <p:sp>
        <p:nvSpPr>
          <p:cNvPr id="18" name="Shape 14"/>
          <p:cNvSpPr/>
          <p:nvPr/>
        </p:nvSpPr>
        <p:spPr>
          <a:xfrm>
            <a:off x="228600" y="2404872"/>
            <a:ext cx="256032" cy="1097280"/>
          </a:xfrm>
          <a:prstGeom prst="rect">
            <a:avLst/>
          </a:prstGeom>
          <a:solidFill>
            <a:srgbClr val="005C9E"/>
          </a:solidFill>
          <a:ln w="12700">
            <a:solidFill>
              <a:srgbClr val="005C9E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0" y="2706624"/>
            <a:ext cx="411480" cy="41148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1033272" y="2496312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Portfolio Analytics</a:t>
            </a:r>
            <a:endParaRPr lang="en-US" sz="1200" dirty="0"/>
          </a:p>
        </p:txBody>
      </p:sp>
      <p:sp>
        <p:nvSpPr>
          <p:cNvPr id="21" name="Text 16"/>
          <p:cNvSpPr/>
          <p:nvPr/>
        </p:nvSpPr>
        <p:spPr>
          <a:xfrm>
            <a:off x="1033272" y="2807208"/>
            <a:ext cx="33832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 ownership concentration, cross-border filing patterns, and technology transfer flows across the region using unified data.</a:t>
            </a:r>
            <a:endParaRPr lang="en-US" sz="950" dirty="0"/>
          </a:p>
        </p:txBody>
      </p:sp>
      <p:sp>
        <p:nvSpPr>
          <p:cNvPr id="22" name="Shape 17"/>
          <p:cNvSpPr/>
          <p:nvPr/>
        </p:nvSpPr>
        <p:spPr>
          <a:xfrm>
            <a:off x="4709160" y="2404872"/>
            <a:ext cx="4297680" cy="1097280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150"/>
          </a:p>
        </p:txBody>
      </p:sp>
      <p:sp>
        <p:nvSpPr>
          <p:cNvPr id="23" name="Shape 18"/>
          <p:cNvSpPr/>
          <p:nvPr/>
        </p:nvSpPr>
        <p:spPr>
          <a:xfrm>
            <a:off x="4709160" y="2404872"/>
            <a:ext cx="256032" cy="1097280"/>
          </a:xfrm>
          <a:prstGeom prst="rect">
            <a:avLst/>
          </a:prstGeom>
          <a:solidFill>
            <a:srgbClr val="7B2D8B"/>
          </a:solidFill>
          <a:ln w="12700">
            <a:solidFill>
              <a:srgbClr val="7B2D8B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9200" y="2706624"/>
            <a:ext cx="411480" cy="411480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5513832" y="2496312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Classification</a:t>
            </a:r>
            <a:endParaRPr lang="en-US" sz="1200" dirty="0"/>
          </a:p>
        </p:txBody>
      </p:sp>
      <p:sp>
        <p:nvSpPr>
          <p:cNvPr id="26" name="Text 20"/>
          <p:cNvSpPr/>
          <p:nvPr/>
        </p:nvSpPr>
        <p:spPr>
          <a:xfrm>
            <a:off x="5513832" y="2807208"/>
            <a:ext cx="33832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classification (IPC/CPC) trained on regional data delivers higher accuracy than models trained on global data alone, especially for local technology domains.</a:t>
            </a:r>
            <a:endParaRPr lang="en-US" sz="950" dirty="0"/>
          </a:p>
        </p:txBody>
      </p:sp>
      <p:sp>
        <p:nvSpPr>
          <p:cNvPr id="27" name="Shape 21"/>
          <p:cNvSpPr/>
          <p:nvPr/>
        </p:nvSpPr>
        <p:spPr>
          <a:xfrm>
            <a:off x="228600" y="3639312"/>
            <a:ext cx="4297680" cy="1097280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150"/>
          </a:p>
        </p:txBody>
      </p:sp>
      <p:sp>
        <p:nvSpPr>
          <p:cNvPr id="28" name="Shape 22"/>
          <p:cNvSpPr/>
          <p:nvPr/>
        </p:nvSpPr>
        <p:spPr>
          <a:xfrm>
            <a:off x="228600" y="3639312"/>
            <a:ext cx="256032" cy="109728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pic>
        <p:nvPicPr>
          <p:cNvPr id="29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640" y="3941064"/>
            <a:ext cx="411480" cy="411480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1033272" y="3730752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Office Automation</a:t>
            </a:r>
            <a:endParaRPr lang="en-US" sz="1200" dirty="0"/>
          </a:p>
        </p:txBody>
      </p:sp>
      <p:sp>
        <p:nvSpPr>
          <p:cNvPr id="31" name="Text 24"/>
          <p:cNvSpPr/>
          <p:nvPr/>
        </p:nvSpPr>
        <p:spPr>
          <a:xfrm>
            <a:off x="1033272" y="4041648"/>
            <a:ext cx="33832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 processing, form validation, correspondence drafting — all powered by AI models fine-tuned on authentic regional IP data from the register.</a:t>
            </a:r>
            <a:endParaRPr lang="en-US" sz="950" dirty="0"/>
          </a:p>
        </p:txBody>
      </p:sp>
      <p:sp>
        <p:nvSpPr>
          <p:cNvPr id="32" name="Shape 25"/>
          <p:cNvSpPr/>
          <p:nvPr/>
        </p:nvSpPr>
        <p:spPr>
          <a:xfrm>
            <a:off x="4709160" y="3639312"/>
            <a:ext cx="4297680" cy="1097280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150"/>
          </a:p>
        </p:txBody>
      </p:sp>
      <p:sp>
        <p:nvSpPr>
          <p:cNvPr id="33" name="Shape 26"/>
          <p:cNvSpPr/>
          <p:nvPr/>
        </p:nvSpPr>
        <p:spPr>
          <a:xfrm>
            <a:off x="4709160" y="3639312"/>
            <a:ext cx="256032" cy="1097280"/>
          </a:xfrm>
          <a:prstGeom prst="rect">
            <a:avLst/>
          </a:prstGeom>
          <a:solidFill>
            <a:srgbClr val="D4691A"/>
          </a:solidFill>
          <a:ln w="12700">
            <a:solidFill>
              <a:srgbClr val="D4691A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pic>
        <p:nvPicPr>
          <p:cNvPr id="3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29200" y="3941064"/>
            <a:ext cx="411480" cy="411480"/>
          </a:xfrm>
          <a:prstGeom prst="rect">
            <a:avLst/>
          </a:prstGeom>
        </p:spPr>
      </p:pic>
      <p:sp>
        <p:nvSpPr>
          <p:cNvPr id="35" name="Text 27"/>
          <p:cNvSpPr/>
          <p:nvPr/>
        </p:nvSpPr>
        <p:spPr>
          <a:xfrm>
            <a:off x="5513832" y="3730752"/>
            <a:ext cx="3383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Innovation Intelligence</a:t>
            </a:r>
            <a:endParaRPr lang="en-US" sz="1200" dirty="0"/>
          </a:p>
        </p:txBody>
      </p:sp>
      <p:sp>
        <p:nvSpPr>
          <p:cNvPr id="36" name="Text 28"/>
          <p:cNvSpPr/>
          <p:nvPr/>
        </p:nvSpPr>
        <p:spPr>
          <a:xfrm>
            <a:off x="5513832" y="4041648"/>
            <a:ext cx="33832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offices can offer innovation intelligence services to enterprises and universities — new revenue stream built directly on the regional register.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07C77"/>
          </a:solidFill>
          <a:ln w="12700">
            <a:solidFill>
              <a:srgbClr val="007C77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3" name="Shape 1"/>
          <p:cNvSpPr/>
          <p:nvPr/>
        </p:nvSpPr>
        <p:spPr>
          <a:xfrm>
            <a:off x="0" y="54864"/>
            <a:ext cx="54864" cy="5088636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4" name="Text 2"/>
          <p:cNvSpPr/>
          <p:nvPr/>
        </p:nvSpPr>
        <p:spPr>
          <a:xfrm>
            <a:off x="228600" y="13716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Lessons &amp; Critical Success Factors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228600" y="74980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007C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years of ASEAN experience distilled into actionable guidance for Africa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28600" y="1024128"/>
            <a:ext cx="8686800" cy="18288"/>
          </a:xfrm>
          <a:prstGeom prst="rect">
            <a:avLst/>
          </a:prstGeom>
          <a:solidFill>
            <a:srgbClr val="E2EAF0"/>
          </a:solidFill>
          <a:ln w="12700">
            <a:solidFill>
              <a:srgbClr val="E2EAF0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7" name="Shape 5"/>
          <p:cNvSpPr/>
          <p:nvPr/>
        </p:nvSpPr>
        <p:spPr>
          <a:xfrm>
            <a:off x="228600" y="1170432"/>
            <a:ext cx="502920" cy="1078992"/>
          </a:xfrm>
          <a:prstGeom prst="rect">
            <a:avLst/>
          </a:prstGeom>
          <a:solidFill>
            <a:srgbClr val="007C77"/>
          </a:solidFill>
          <a:ln w="12700">
            <a:solidFill>
              <a:srgbClr val="007C77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8" name="Text 6"/>
          <p:cNvSpPr/>
          <p:nvPr/>
        </p:nvSpPr>
        <p:spPr>
          <a:xfrm>
            <a:off x="265176" y="1517904"/>
            <a:ext cx="42976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731520" y="1170432"/>
            <a:ext cx="3794760" cy="1078992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10" name="Text 8"/>
          <p:cNvSpPr/>
          <p:nvPr/>
        </p:nvSpPr>
        <p:spPr>
          <a:xfrm>
            <a:off x="822960" y="1261872"/>
            <a:ext cx="3611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Political Will Must Precede Technology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822960" y="1572768"/>
            <a:ext cx="3611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ASEAN IP register succeeded because senior leadership at each national office committed before a single line of code was written. Technology follows mandate.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4709160" y="1170432"/>
            <a:ext cx="502920" cy="1078992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13" name="Text 11"/>
          <p:cNvSpPr/>
          <p:nvPr/>
        </p:nvSpPr>
        <p:spPr>
          <a:xfrm>
            <a:off x="4745736" y="1517904"/>
            <a:ext cx="42976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5212080" y="1170432"/>
            <a:ext cx="3794760" cy="1078992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15" name="Text 13"/>
          <p:cNvSpPr/>
          <p:nvPr/>
        </p:nvSpPr>
        <p:spPr>
          <a:xfrm>
            <a:off x="5303520" y="1261872"/>
            <a:ext cx="3611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With What You Have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303520" y="1572768"/>
            <a:ext cx="3611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 ASEAN data was imperfect. Waiting for clean data means never starting. Build quality improvement into the ongoing process — do not let perfect be the enemy of operational.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228600" y="2432304"/>
            <a:ext cx="502920" cy="1078992"/>
          </a:xfrm>
          <a:prstGeom prst="rect">
            <a:avLst/>
          </a:prstGeom>
          <a:solidFill>
            <a:srgbClr val="7B2D8B"/>
          </a:solidFill>
          <a:ln w="12700">
            <a:solidFill>
              <a:srgbClr val="7B2D8B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18" name="Text 16"/>
          <p:cNvSpPr/>
          <p:nvPr/>
        </p:nvSpPr>
        <p:spPr>
          <a:xfrm>
            <a:off x="265176" y="2779776"/>
            <a:ext cx="42976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731520" y="2432304"/>
            <a:ext cx="3794760" cy="1078992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20" name="Text 18"/>
          <p:cNvSpPr/>
          <p:nvPr/>
        </p:nvSpPr>
        <p:spPr>
          <a:xfrm>
            <a:off x="822960" y="2523744"/>
            <a:ext cx="3611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WIPO Neutrality is a Strategic Asset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822960" y="2834640"/>
            <a:ext cx="3611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member state wanted another member state to control the register. WIPO as host removed this barrier entirely. This structural choice was decisive.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4709160" y="2432304"/>
            <a:ext cx="502920" cy="107899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23" name="Text 21"/>
          <p:cNvSpPr/>
          <p:nvPr/>
        </p:nvSpPr>
        <p:spPr>
          <a:xfrm>
            <a:off x="4745736" y="2779776"/>
            <a:ext cx="42976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24" name="Shape 22"/>
          <p:cNvSpPr/>
          <p:nvPr/>
        </p:nvSpPr>
        <p:spPr>
          <a:xfrm>
            <a:off x="5212080" y="2432304"/>
            <a:ext cx="3794760" cy="1078992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25" name="Text 23"/>
          <p:cNvSpPr/>
          <p:nvPr/>
        </p:nvSpPr>
        <p:spPr>
          <a:xfrm>
            <a:off x="5303520" y="2523744"/>
            <a:ext cx="3611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Commercialization Requires Advance Governance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5303520" y="2834640"/>
            <a:ext cx="3611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partner negotiations exposed gaps in data ownership agreements. Africa must establish cooperation agreement with WIPO for data sharing with commercial partners.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228600" y="3694176"/>
            <a:ext cx="502920" cy="1078992"/>
          </a:xfrm>
          <a:prstGeom prst="rect">
            <a:avLst/>
          </a:prstGeom>
          <a:solidFill>
            <a:srgbClr val="D4691A"/>
          </a:solidFill>
          <a:ln w="12700">
            <a:solidFill>
              <a:srgbClr val="D4691A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28" name="Text 26"/>
          <p:cNvSpPr/>
          <p:nvPr/>
        </p:nvSpPr>
        <p:spPr>
          <a:xfrm>
            <a:off x="265176" y="4041648"/>
            <a:ext cx="42976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800" dirty="0"/>
          </a:p>
        </p:txBody>
      </p:sp>
      <p:sp>
        <p:nvSpPr>
          <p:cNvPr id="29" name="Shape 27"/>
          <p:cNvSpPr/>
          <p:nvPr/>
        </p:nvSpPr>
        <p:spPr>
          <a:xfrm>
            <a:off x="731520" y="3694176"/>
            <a:ext cx="3794760" cy="1078992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30" name="Text 28"/>
          <p:cNvSpPr/>
          <p:nvPr/>
        </p:nvSpPr>
        <p:spPr>
          <a:xfrm>
            <a:off x="822960" y="3785616"/>
            <a:ext cx="3611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Capacity Building Cannot Be an Afterthought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822960" y="4096512"/>
            <a:ext cx="3611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Offices with weaker technical capacity contributed lower-quality data. ASEAN learned to embed capacity building from day one, not as a remedial measure.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4709160" y="3694176"/>
            <a:ext cx="502920" cy="1078992"/>
          </a:xfrm>
          <a:prstGeom prst="rect">
            <a:avLst/>
          </a:prstGeom>
          <a:solidFill>
            <a:srgbClr val="005C9E"/>
          </a:solidFill>
          <a:ln w="12700">
            <a:solidFill>
              <a:srgbClr val="005C9E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33" name="Text 31"/>
          <p:cNvSpPr/>
          <p:nvPr/>
        </p:nvSpPr>
        <p:spPr>
          <a:xfrm>
            <a:off x="4745736" y="4041648"/>
            <a:ext cx="42976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800" dirty="0"/>
          </a:p>
        </p:txBody>
      </p:sp>
      <p:sp>
        <p:nvSpPr>
          <p:cNvPr id="34" name="Shape 32"/>
          <p:cNvSpPr/>
          <p:nvPr/>
        </p:nvSpPr>
        <p:spPr>
          <a:xfrm>
            <a:off x="5212080" y="3694176"/>
            <a:ext cx="3794760" cy="1078992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35" name="Text 33"/>
          <p:cNvSpPr/>
          <p:nvPr/>
        </p:nvSpPr>
        <p:spPr>
          <a:xfrm>
            <a:off x="5303520" y="3785616"/>
            <a:ext cx="3611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Partnerships Demand Continuous Governance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5303520" y="4096512"/>
            <a:ext cx="3611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5A6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Commercial AI partners seek continuous data feeds, not one-time exports. Africa needs standing operational capacity to manage these partnerships over time.</a:t>
            </a:r>
            <a:endParaRPr lang="en-US" sz="9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07C77"/>
          </a:solidFill>
          <a:ln w="12700">
            <a:solidFill>
              <a:srgbClr val="007C77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3" name="Shape 1"/>
          <p:cNvSpPr/>
          <p:nvPr/>
        </p:nvSpPr>
        <p:spPr>
          <a:xfrm>
            <a:off x="0" y="54864"/>
            <a:ext cx="54864" cy="5088636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4" name="Text 2"/>
          <p:cNvSpPr/>
          <p:nvPr/>
        </p:nvSpPr>
        <p:spPr>
          <a:xfrm>
            <a:off x="228600" y="13716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Africa IP Register: Vision &amp; Roadmap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228600" y="74980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007C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Building on ASEAN foundations — adapted for Africa's unique context and ambitions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28600" y="1024128"/>
            <a:ext cx="8686800" cy="18288"/>
          </a:xfrm>
          <a:prstGeom prst="rect">
            <a:avLst/>
          </a:prstGeom>
          <a:solidFill>
            <a:srgbClr val="E2EAF0"/>
          </a:solidFill>
          <a:ln w="12700">
            <a:solidFill>
              <a:srgbClr val="E2EAF0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7" name="Shape 5"/>
          <p:cNvSpPr/>
          <p:nvPr/>
        </p:nvSpPr>
        <p:spPr>
          <a:xfrm>
            <a:off x="228600" y="1170432"/>
            <a:ext cx="4114800" cy="361188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150"/>
          </a:p>
        </p:txBody>
      </p:sp>
      <p:sp>
        <p:nvSpPr>
          <p:cNvPr id="8" name="Text 6"/>
          <p:cNvSpPr/>
          <p:nvPr/>
        </p:nvSpPr>
        <p:spPr>
          <a:xfrm>
            <a:off x="320040" y="1261872"/>
            <a:ext cx="3931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VISION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320040" y="1627632"/>
            <a:ext cx="3931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unified, authoritative Africa IP Register connecting all African IP offices — enabling regional innovation, powering AI services, and creating easier public access for national IP data across the continent.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20040" y="2514600"/>
            <a:ext cx="3931920" cy="18288"/>
          </a:xfrm>
          <a:prstGeom prst="rect">
            <a:avLst/>
          </a:prstGeom>
          <a:solidFill>
            <a:srgbClr val="1A3A70"/>
          </a:solidFill>
          <a:ln w="12700">
            <a:solidFill>
              <a:srgbClr val="1A3A70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11" name="Text 9"/>
          <p:cNvSpPr/>
          <p:nvPr/>
        </p:nvSpPr>
        <p:spPr>
          <a:xfrm>
            <a:off x="320040" y="2578608"/>
            <a:ext cx="3931920" cy="20848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CCDA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Africa IP register : one-stop African IP data portal</a:t>
            </a:r>
            <a:endParaRPr lang="en-US" sz="10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CCDA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WIPO IPOBSD as technical platform and data standards partner</a:t>
            </a:r>
            <a:endParaRPr lang="en-US" sz="10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CCDA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African continental integration aligned with many policy objectives</a:t>
            </a:r>
            <a:endParaRPr lang="en-US" sz="10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CCDA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Phased approach: pilot offices → ARIPO, OAPI bridge → all 54 offices</a:t>
            </a:r>
            <a:endParaRPr lang="en-US" sz="10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CCDA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Africa as lead contributor to Global AI Access Group from 2026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4572000" y="1170432"/>
            <a:ext cx="4343400" cy="1097280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150"/>
          </a:p>
        </p:txBody>
      </p:sp>
      <p:sp>
        <p:nvSpPr>
          <p:cNvPr id="13" name="Shape 11"/>
          <p:cNvSpPr/>
          <p:nvPr/>
        </p:nvSpPr>
        <p:spPr>
          <a:xfrm>
            <a:off x="4572000" y="1170432"/>
            <a:ext cx="1325880" cy="1097280"/>
          </a:xfrm>
          <a:prstGeom prst="rect">
            <a:avLst/>
          </a:prstGeom>
          <a:solidFill>
            <a:srgbClr val="007C77"/>
          </a:solidFill>
          <a:ln w="12700">
            <a:solidFill>
              <a:srgbClr val="007C77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14" name="Text 12"/>
          <p:cNvSpPr/>
          <p:nvPr/>
        </p:nvSpPr>
        <p:spPr>
          <a:xfrm>
            <a:off x="4617720" y="1563624"/>
            <a:ext cx="1234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1  ·  2025–2026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5989320" y="1243584"/>
            <a:ext cx="283464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950" dirty="0">
                <a:solidFill>
                  <a:srgbClr val="1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framework &amp; MOU drafting</a:t>
            </a:r>
            <a:endParaRPr lang="en-US" sz="9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950" dirty="0">
                <a:solidFill>
                  <a:srgbClr val="1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1st pilot: 3 countries</a:t>
            </a:r>
            <a:endParaRPr lang="en-US" sz="9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950" dirty="0">
                <a:solidFill>
                  <a:srgbClr val="1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WIPO IPAS data standards alignment</a:t>
            </a:r>
            <a:endParaRPr lang="en-US" sz="9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950" dirty="0">
                <a:solidFill>
                  <a:srgbClr val="1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Stakeholder capacity assessment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4572000" y="2404872"/>
            <a:ext cx="4343400" cy="1097280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150"/>
          </a:p>
        </p:txBody>
      </p:sp>
      <p:sp>
        <p:nvSpPr>
          <p:cNvPr id="17" name="Shape 15"/>
          <p:cNvSpPr/>
          <p:nvPr/>
        </p:nvSpPr>
        <p:spPr>
          <a:xfrm>
            <a:off x="4572000" y="2404872"/>
            <a:ext cx="1325880" cy="1097280"/>
          </a:xfrm>
          <a:prstGeom prst="rect">
            <a:avLst/>
          </a:prstGeom>
          <a:solidFill>
            <a:srgbClr val="1C7A6E"/>
          </a:solidFill>
          <a:ln w="12700">
            <a:solidFill>
              <a:srgbClr val="1C7A6E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18" name="Text 16"/>
          <p:cNvSpPr/>
          <p:nvPr/>
        </p:nvSpPr>
        <p:spPr>
          <a:xfrm>
            <a:off x="4617720" y="2798064"/>
            <a:ext cx="1234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2  ·  2026–2027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89320" y="2478024"/>
            <a:ext cx="283464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950" dirty="0">
                <a:solidFill>
                  <a:srgbClr val="1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ARIPO member onboarding (20 offices)</a:t>
            </a:r>
            <a:endParaRPr lang="en-US" sz="9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950" dirty="0">
                <a:solidFill>
                  <a:srgbClr val="1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portal launch (Beta)</a:t>
            </a:r>
            <a:endParaRPr lang="en-US" sz="9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950" dirty="0">
                <a:solidFill>
                  <a:srgbClr val="1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commercial AI partnership pilot</a:t>
            </a:r>
            <a:endParaRPr lang="en-US" sz="9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950" dirty="0">
                <a:solidFill>
                  <a:srgbClr val="1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Data-sharing framework activated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4572000" y="3639312"/>
            <a:ext cx="4343400" cy="1097280"/>
          </a:xfrm>
          <a:prstGeom prst="rect">
            <a:avLst/>
          </a:prstGeom>
          <a:solidFill>
            <a:srgbClr val="F0F4F8"/>
          </a:solidFill>
          <a:ln w="12700">
            <a:solidFill>
              <a:srgbClr val="F0F4F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150"/>
          </a:p>
        </p:txBody>
      </p:sp>
      <p:sp>
        <p:nvSpPr>
          <p:cNvPr id="21" name="Shape 19"/>
          <p:cNvSpPr/>
          <p:nvPr/>
        </p:nvSpPr>
        <p:spPr>
          <a:xfrm>
            <a:off x="4572000" y="3639312"/>
            <a:ext cx="1325880" cy="109728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22" name="Text 20"/>
          <p:cNvSpPr/>
          <p:nvPr/>
        </p:nvSpPr>
        <p:spPr>
          <a:xfrm>
            <a:off x="4617720" y="4032504"/>
            <a:ext cx="1234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3  ·  2027+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89320" y="3712464"/>
            <a:ext cx="283464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950" dirty="0">
                <a:solidFill>
                  <a:srgbClr val="1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Continental scale: 54 African offices</a:t>
            </a:r>
            <a:endParaRPr lang="en-US" sz="9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950" dirty="0">
                <a:solidFill>
                  <a:srgbClr val="1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Global AI Access Group integration</a:t>
            </a:r>
            <a:endParaRPr lang="en-US" sz="9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950" dirty="0">
                <a:solidFill>
                  <a:srgbClr val="1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Africa IP analytics products launched</a:t>
            </a:r>
            <a:endParaRPr lang="en-US" sz="9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950" dirty="0">
                <a:solidFill>
                  <a:srgbClr val="1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Self-sustaining commercial revenue model</a:t>
            </a:r>
            <a:endParaRPr lang="en-US" sz="9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611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217920" y="0"/>
            <a:ext cx="2926080" cy="514350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3" name="Shape 1"/>
          <p:cNvSpPr/>
          <p:nvPr/>
        </p:nvSpPr>
        <p:spPr>
          <a:xfrm>
            <a:off x="6217920" y="0"/>
            <a:ext cx="45720" cy="5143500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6217920" cy="54864"/>
          </a:xfrm>
          <a:prstGeom prst="rect">
            <a:avLst/>
          </a:prstGeom>
          <a:solidFill>
            <a:srgbClr val="007C77"/>
          </a:solidFill>
          <a:ln w="12700">
            <a:solidFill>
              <a:srgbClr val="007C77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5" name="Text 3"/>
          <p:cNvSpPr/>
          <p:nvPr/>
        </p:nvSpPr>
        <p:spPr>
          <a:xfrm>
            <a:off x="365760" y="228600"/>
            <a:ext cx="5669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Time to Act is Now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365760" y="960120"/>
            <a:ext cx="5669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Africa's Regional IP Register — Key Takeaways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365760" y="1353312"/>
            <a:ext cx="566928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CCDA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ASEAN proved in 18 months that a regional register is technically and politically achievable</a:t>
            </a:r>
            <a:endParaRPr lang="en-US" sz="11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CCDA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sharing at scale is possible when governance, standards, and trust architecture are right</a:t>
            </a:r>
            <a:endParaRPr lang="en-US" sz="11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CCDA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commercialization creates the opportunity for Africa to access AI services and makes the register sustainable</a:t>
            </a:r>
            <a:endParaRPr lang="en-US" sz="11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CCDA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WIPO IPOBSD stands ready to deploy the same platform, standards, and expertise for Africa</a:t>
            </a:r>
            <a:endParaRPr lang="en-US" sz="11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CCDA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Global AI Access Group is actively seeking African IP data — this is a time-sensitive window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365760" y="3840480"/>
            <a:ext cx="5669280" cy="1005840"/>
          </a:xfrm>
          <a:prstGeom prst="rect">
            <a:avLst/>
          </a:prstGeom>
          <a:solidFill>
            <a:srgbClr val="007C77"/>
          </a:solidFill>
          <a:ln w="12700">
            <a:solidFill>
              <a:srgbClr val="007C77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150"/>
          </a:p>
        </p:txBody>
      </p:sp>
      <p:sp>
        <p:nvSpPr>
          <p:cNvPr id="9" name="Text 7"/>
          <p:cNvSpPr/>
          <p:nvPr/>
        </p:nvSpPr>
        <p:spPr>
          <a:xfrm>
            <a:off x="502920" y="391363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0611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CALL TO ACTION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02920" y="4187952"/>
            <a:ext cx="548640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611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Endorse the establishment of a WIPO</a:t>
            </a:r>
            <a:r>
              <a:rPr lang="en-US" sz="1000">
                <a:solidFill>
                  <a:srgbClr val="0611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–Africa </a:t>
            </a:r>
            <a:r>
              <a:rPr lang="en-US" sz="1000" dirty="0">
                <a:solidFill>
                  <a:srgbClr val="0611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Working Group on the Africa IP Register. Commit to a 6-month feasibility study and pilot governance framework with WIPO IPOBSD support. Begin the journey that ASEAN started in 2023.</a:t>
            </a:r>
            <a:endParaRPr lang="en-US" sz="1000" dirty="0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2280" y="640080"/>
            <a:ext cx="731520" cy="731520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6309360" y="1508760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Dr. Juneho Jang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309360" y="1901952"/>
            <a:ext cx="2743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AAB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Head, Global Relationship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AAB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Section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AAB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WIPO · IPOBSD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6583680" y="2743200"/>
            <a:ext cx="2194560" cy="18288"/>
          </a:xfrm>
          <a:prstGeom prst="rect">
            <a:avLst/>
          </a:prstGeom>
          <a:solidFill>
            <a:srgbClr val="2A3F70"/>
          </a:solidFill>
          <a:ln w="12700">
            <a:solidFill>
              <a:srgbClr val="2A3F70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15" name="Text 12"/>
          <p:cNvSpPr/>
          <p:nvPr/>
        </p:nvSpPr>
        <p:spPr>
          <a:xfrm>
            <a:off x="6309360" y="283464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007C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juneho.jang@wipo.int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6309360" y="3200400"/>
            <a:ext cx="2743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World Intellectual Property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Organization (WIPO)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Geneva, Switzerland</a:t>
            </a:r>
            <a:endParaRPr lang="en-US" sz="950" dirty="0"/>
          </a:p>
        </p:txBody>
      </p:sp>
      <p:sp>
        <p:nvSpPr>
          <p:cNvPr id="17" name="Text 14"/>
          <p:cNvSpPr/>
          <p:nvPr/>
        </p:nvSpPr>
        <p:spPr>
          <a:xfrm>
            <a:off x="6309360" y="3977640"/>
            <a:ext cx="2743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Building Africa's IP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i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Future — Together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0F18102-8EE4-42CE-A81D-CEF6EAFBF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053EF0-CDB2-420A-9498-A96F3A11A7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D66AF64-FEA8-4CCB-B641-95258B85E947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en-US" dirty="0"/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3897543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07C77"/>
          </a:solidFill>
          <a:ln w="12700">
            <a:solidFill>
              <a:srgbClr val="007C77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3" name="Shape 1"/>
          <p:cNvSpPr/>
          <p:nvPr/>
        </p:nvSpPr>
        <p:spPr>
          <a:xfrm>
            <a:off x="0" y="54864"/>
            <a:ext cx="54864" cy="5088636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4" name="Text 2"/>
          <p:cNvSpPr/>
          <p:nvPr/>
        </p:nvSpPr>
        <p:spPr>
          <a:xfrm>
            <a:off x="228600" y="13716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Presentation Overview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228600" y="74980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007C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themes — from ASEAN experience to Africa's opportunity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28600" y="1024128"/>
            <a:ext cx="8686800" cy="18288"/>
          </a:xfrm>
          <a:prstGeom prst="rect">
            <a:avLst/>
          </a:prstGeom>
          <a:solidFill>
            <a:srgbClr val="E2EAF0"/>
          </a:solidFill>
          <a:ln w="12700">
            <a:solidFill>
              <a:srgbClr val="E2EAF0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7" name="Shape 5"/>
          <p:cNvSpPr/>
          <p:nvPr/>
        </p:nvSpPr>
        <p:spPr>
          <a:xfrm>
            <a:off x="228600" y="1188720"/>
            <a:ext cx="4297680" cy="105156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150"/>
          </a:p>
        </p:txBody>
      </p:sp>
      <p:sp>
        <p:nvSpPr>
          <p:cNvPr id="8" name="Text 6"/>
          <p:cNvSpPr/>
          <p:nvPr/>
        </p:nvSpPr>
        <p:spPr>
          <a:xfrm>
            <a:off x="338328" y="1280160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914400" y="1261872"/>
            <a:ext cx="3474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Case for a Regional IP Register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914400" y="1645920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9AA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regional collaboration on IP data creates systemic advantages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228600" y="2423160"/>
            <a:ext cx="4297680" cy="1051560"/>
          </a:xfrm>
          <a:prstGeom prst="rect">
            <a:avLst/>
          </a:prstGeom>
          <a:solidFill>
            <a:srgbClr val="0E2455"/>
          </a:solidFill>
          <a:ln w="12700">
            <a:solidFill>
              <a:srgbClr val="0E2455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150"/>
          </a:p>
        </p:txBody>
      </p:sp>
      <p:sp>
        <p:nvSpPr>
          <p:cNvPr id="12" name="Text 10"/>
          <p:cNvSpPr/>
          <p:nvPr/>
        </p:nvSpPr>
        <p:spPr>
          <a:xfrm>
            <a:off x="338328" y="2514600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914400" y="2496312"/>
            <a:ext cx="3474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ASEAN IP Register: Origins &amp; Architecture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914400" y="2880360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9AA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August 2023 to 8.3 million+ records across 10 member states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228600" y="3657600"/>
            <a:ext cx="4297680" cy="105156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150"/>
          </a:p>
        </p:txBody>
      </p:sp>
      <p:sp>
        <p:nvSpPr>
          <p:cNvPr id="16" name="Text 14"/>
          <p:cNvSpPr/>
          <p:nvPr/>
        </p:nvSpPr>
        <p:spPr>
          <a:xfrm>
            <a:off x="338328" y="3749040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914400" y="3730752"/>
            <a:ext cx="3474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Sharing Framework &amp; Governance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914400" y="4114800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9AA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 models, data standards, and bilateral cooperation mechanisms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4754880" y="1188720"/>
            <a:ext cx="4297680" cy="1051560"/>
          </a:xfrm>
          <a:prstGeom prst="rect">
            <a:avLst/>
          </a:prstGeom>
          <a:solidFill>
            <a:srgbClr val="0E2455"/>
          </a:solidFill>
          <a:ln w="12700">
            <a:solidFill>
              <a:srgbClr val="0E2455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150"/>
          </a:p>
        </p:txBody>
      </p:sp>
      <p:sp>
        <p:nvSpPr>
          <p:cNvPr id="20" name="Text 18"/>
          <p:cNvSpPr/>
          <p:nvPr/>
        </p:nvSpPr>
        <p:spPr>
          <a:xfrm>
            <a:off x="4864608" y="1280160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5440680" y="1261872"/>
            <a:ext cx="3474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Commercialization &amp; AI Services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5440680" y="1645920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9AA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AI Access Group, commercial partnerships, revenue pathways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4754880" y="2423160"/>
            <a:ext cx="4297680" cy="105156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150"/>
          </a:p>
        </p:txBody>
      </p:sp>
      <p:sp>
        <p:nvSpPr>
          <p:cNvPr id="24" name="Text 22"/>
          <p:cNvSpPr/>
          <p:nvPr/>
        </p:nvSpPr>
        <p:spPr>
          <a:xfrm>
            <a:off x="4864608" y="2514600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2200" dirty="0"/>
          </a:p>
        </p:txBody>
      </p:sp>
      <p:sp>
        <p:nvSpPr>
          <p:cNvPr id="25" name="Text 23"/>
          <p:cNvSpPr/>
          <p:nvPr/>
        </p:nvSpPr>
        <p:spPr>
          <a:xfrm>
            <a:off x="5440680" y="2496312"/>
            <a:ext cx="3474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Lessons &amp; Critical Success Factors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5440680" y="2880360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9AA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worked, what surprised us, and what Africa must plan for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4754880" y="3657600"/>
            <a:ext cx="4297680" cy="1051560"/>
          </a:xfrm>
          <a:prstGeom prst="rect">
            <a:avLst/>
          </a:prstGeom>
          <a:solidFill>
            <a:srgbClr val="0E2455"/>
          </a:solidFill>
          <a:ln w="12700">
            <a:solidFill>
              <a:srgbClr val="0E2455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150"/>
          </a:p>
        </p:txBody>
      </p:sp>
      <p:sp>
        <p:nvSpPr>
          <p:cNvPr id="28" name="Text 26"/>
          <p:cNvSpPr/>
          <p:nvPr/>
        </p:nvSpPr>
        <p:spPr>
          <a:xfrm>
            <a:off x="4864608" y="3749040"/>
            <a:ext cx="502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2200" dirty="0"/>
          </a:p>
        </p:txBody>
      </p:sp>
      <p:sp>
        <p:nvSpPr>
          <p:cNvPr id="29" name="Text 27"/>
          <p:cNvSpPr/>
          <p:nvPr/>
        </p:nvSpPr>
        <p:spPr>
          <a:xfrm>
            <a:off x="5440680" y="3730752"/>
            <a:ext cx="3474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Africa IP Register Vision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5440680" y="4114800"/>
            <a:ext cx="3474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9AA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Roadmap, ARIPO partnership, and next steps for the region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07C77"/>
          </a:solidFill>
          <a:ln w="12700">
            <a:solidFill>
              <a:srgbClr val="007C77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3" name="Shape 1"/>
          <p:cNvSpPr/>
          <p:nvPr/>
        </p:nvSpPr>
        <p:spPr>
          <a:xfrm>
            <a:off x="0" y="54864"/>
            <a:ext cx="54864" cy="5088636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4" name="Text 2"/>
          <p:cNvSpPr/>
          <p:nvPr/>
        </p:nvSpPr>
        <p:spPr>
          <a:xfrm>
            <a:off x="228600" y="13716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Case for a Regional IP Register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228600" y="74980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007C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Fragmented national data cannot serve a connected regional economy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28600" y="1024128"/>
            <a:ext cx="8686800" cy="18288"/>
          </a:xfrm>
          <a:prstGeom prst="rect">
            <a:avLst/>
          </a:prstGeom>
          <a:solidFill>
            <a:srgbClr val="E2EAF0"/>
          </a:solidFill>
          <a:ln w="12700">
            <a:solidFill>
              <a:srgbClr val="E2EAF0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7" name="Shape 5"/>
          <p:cNvSpPr/>
          <p:nvPr/>
        </p:nvSpPr>
        <p:spPr>
          <a:xfrm>
            <a:off x="228600" y="1143000"/>
            <a:ext cx="4160520" cy="3657600"/>
          </a:xfrm>
          <a:prstGeom prst="rect">
            <a:avLst/>
          </a:prstGeom>
          <a:solidFill>
            <a:srgbClr val="FEF3F0"/>
          </a:solidFill>
          <a:ln w="12700">
            <a:solidFill>
              <a:srgbClr val="FEF3F0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8" name="Shape 6"/>
          <p:cNvSpPr/>
          <p:nvPr/>
        </p:nvSpPr>
        <p:spPr>
          <a:xfrm>
            <a:off x="228600" y="1143000"/>
            <a:ext cx="4160520" cy="34747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9" name="Text 7"/>
          <p:cNvSpPr/>
          <p:nvPr/>
        </p:nvSpPr>
        <p:spPr>
          <a:xfrm>
            <a:off x="320040" y="1161288"/>
            <a:ext cx="3977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FRAGMENTATION CHALLENGE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320040" y="1572768"/>
            <a:ext cx="397764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54 African IP offices operating in data silos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single source of regional search — investors face 54 separate searches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Patent thickets deter cross-border R&amp;D and technology transfer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Duplicate processing costs across national offices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and data analytics locked out of regional market due to fragmentation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Africa's share of global patent activity disproportionately low vs. economic size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617720" y="1143000"/>
            <a:ext cx="4297680" cy="3657600"/>
          </a:xfrm>
          <a:prstGeom prst="rect">
            <a:avLst/>
          </a:prstGeom>
          <a:solidFill>
            <a:srgbClr val="EEF7F7"/>
          </a:solidFill>
          <a:ln w="12700">
            <a:solidFill>
              <a:srgbClr val="EEF7F7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12" name="Shape 10"/>
          <p:cNvSpPr/>
          <p:nvPr/>
        </p:nvSpPr>
        <p:spPr>
          <a:xfrm>
            <a:off x="4617720" y="1143000"/>
            <a:ext cx="4297680" cy="347472"/>
          </a:xfrm>
          <a:prstGeom prst="rect">
            <a:avLst/>
          </a:prstGeom>
          <a:solidFill>
            <a:srgbClr val="007C77"/>
          </a:solidFill>
          <a:ln w="12700">
            <a:solidFill>
              <a:srgbClr val="007C77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13" name="Text 11"/>
          <p:cNvSpPr/>
          <p:nvPr/>
        </p:nvSpPr>
        <p:spPr>
          <a:xfrm>
            <a:off x="4709160" y="1161288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REGIONAL REGISTER OPPORTUNITY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709160" y="1572768"/>
            <a:ext cx="411480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authoritative source for all regional IP data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Easier access and timely searching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Enable regional patent analytics for governments and investors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Unlock commercial data licensing revenues for member offices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 African IP offices as AI data partners globally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 AfCFTA implementation with IP data infrastructure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07C77"/>
          </a:solidFill>
          <a:ln w="12700">
            <a:solidFill>
              <a:srgbClr val="007C77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3" name="Shape 1"/>
          <p:cNvSpPr/>
          <p:nvPr/>
        </p:nvSpPr>
        <p:spPr>
          <a:xfrm>
            <a:off x="0" y="54864"/>
            <a:ext cx="54864" cy="5088636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4" name="Text 2"/>
          <p:cNvSpPr/>
          <p:nvPr/>
        </p:nvSpPr>
        <p:spPr>
          <a:xfrm>
            <a:off x="228600" y="13716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ASEAN IP Register: Origins &amp; Architecture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228600" y="74980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007C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Launched August 2023 — from mandate to 9 million+ records in under 18 months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28600" y="1024128"/>
            <a:ext cx="8686800" cy="18288"/>
          </a:xfrm>
          <a:prstGeom prst="rect">
            <a:avLst/>
          </a:prstGeom>
          <a:solidFill>
            <a:srgbClr val="E2EAF0"/>
          </a:solidFill>
          <a:ln w="12700">
            <a:solidFill>
              <a:srgbClr val="E2EAF0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7" name="Shape 5"/>
          <p:cNvSpPr/>
          <p:nvPr/>
        </p:nvSpPr>
        <p:spPr>
          <a:xfrm>
            <a:off x="228600" y="1188720"/>
            <a:ext cx="1600200" cy="118872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150"/>
          </a:p>
        </p:txBody>
      </p:sp>
      <p:sp>
        <p:nvSpPr>
          <p:cNvPr id="8" name="Text 6"/>
          <p:cNvSpPr/>
          <p:nvPr/>
        </p:nvSpPr>
        <p:spPr>
          <a:xfrm>
            <a:off x="274320" y="1234440"/>
            <a:ext cx="1508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2019–22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274320" y="1572768"/>
            <a:ext cx="1508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ASEAN Digital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Transformation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 Force Mandate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1828800" y="1719072"/>
            <a:ext cx="155448" cy="27432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11" name="Shape 9"/>
          <p:cNvSpPr/>
          <p:nvPr/>
        </p:nvSpPr>
        <p:spPr>
          <a:xfrm>
            <a:off x="1984248" y="1188720"/>
            <a:ext cx="1600200" cy="1188720"/>
          </a:xfrm>
          <a:prstGeom prst="rect">
            <a:avLst/>
          </a:prstGeom>
          <a:solidFill>
            <a:srgbClr val="007C77"/>
          </a:solidFill>
          <a:ln w="12700">
            <a:solidFill>
              <a:srgbClr val="007C77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150"/>
          </a:p>
        </p:txBody>
      </p:sp>
      <p:sp>
        <p:nvSpPr>
          <p:cNvPr id="12" name="Text 10"/>
          <p:cNvSpPr/>
          <p:nvPr/>
        </p:nvSpPr>
        <p:spPr>
          <a:xfrm>
            <a:off x="2029968" y="1234440"/>
            <a:ext cx="1508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 2023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2029968" y="1572768"/>
            <a:ext cx="1508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ASEAN IP Register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Official Launch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(WIPO–AEM)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3584448" y="1719072"/>
            <a:ext cx="155448" cy="27432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15" name="Shape 13"/>
          <p:cNvSpPr/>
          <p:nvPr/>
        </p:nvSpPr>
        <p:spPr>
          <a:xfrm>
            <a:off x="3739896" y="1188720"/>
            <a:ext cx="1600200" cy="118872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150"/>
          </a:p>
        </p:txBody>
      </p:sp>
      <p:sp>
        <p:nvSpPr>
          <p:cNvPr id="16" name="Text 14"/>
          <p:cNvSpPr/>
          <p:nvPr/>
        </p:nvSpPr>
        <p:spPr>
          <a:xfrm>
            <a:off x="3785616" y="1234440"/>
            <a:ext cx="1508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2023–24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785616" y="1572768"/>
            <a:ext cx="1508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Member States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Onboarded; Data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Standardization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5340096" y="1719072"/>
            <a:ext cx="155448" cy="27432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19" name="Shape 17"/>
          <p:cNvSpPr/>
          <p:nvPr/>
        </p:nvSpPr>
        <p:spPr>
          <a:xfrm>
            <a:off x="5495544" y="1188720"/>
            <a:ext cx="1600200" cy="118872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150"/>
          </a:p>
        </p:txBody>
      </p:sp>
      <p:sp>
        <p:nvSpPr>
          <p:cNvPr id="20" name="Text 18"/>
          <p:cNvSpPr/>
          <p:nvPr/>
        </p:nvSpPr>
        <p:spPr>
          <a:xfrm>
            <a:off x="5541264" y="1234440"/>
            <a:ext cx="1508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2024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5541264" y="1572768"/>
            <a:ext cx="1508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Partnership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Negotiations Begin;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AI Access Group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7095744" y="1719072"/>
            <a:ext cx="155448" cy="27432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23" name="Shape 21"/>
          <p:cNvSpPr/>
          <p:nvPr/>
        </p:nvSpPr>
        <p:spPr>
          <a:xfrm>
            <a:off x="7251192" y="1188720"/>
            <a:ext cx="1600200" cy="118872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150"/>
          </a:p>
        </p:txBody>
      </p:sp>
      <p:sp>
        <p:nvSpPr>
          <p:cNvPr id="24" name="Text 22"/>
          <p:cNvSpPr/>
          <p:nvPr/>
        </p:nvSpPr>
        <p:spPr>
          <a:xfrm>
            <a:off x="7296912" y="1234440"/>
            <a:ext cx="1508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2025+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7296912" y="1572768"/>
            <a:ext cx="1508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Commercial Licensing;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Africa &amp; Asia-Pacific</a:t>
            </a:r>
            <a:endParaRPr lang="en-US" sz="950" dirty="0"/>
          </a:p>
          <a:p>
            <a:pPr marL="0" indent="0" algn="ctr">
              <a:buNone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Replication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228600" y="2606040"/>
            <a:ext cx="2011680" cy="1280160"/>
          </a:xfrm>
          <a:prstGeom prst="rect">
            <a:avLst/>
          </a:prstGeom>
          <a:solidFill>
            <a:srgbClr val="EEF7F7"/>
          </a:solidFill>
          <a:ln w="12700">
            <a:solidFill>
              <a:srgbClr val="EEF7F7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150"/>
          </a:p>
        </p:txBody>
      </p:sp>
      <p:sp>
        <p:nvSpPr>
          <p:cNvPr id="27" name="Text 25"/>
          <p:cNvSpPr/>
          <p:nvPr/>
        </p:nvSpPr>
        <p:spPr>
          <a:xfrm>
            <a:off x="320040" y="2670048"/>
            <a:ext cx="1828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007C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9M+</a:t>
            </a:r>
            <a:endParaRPr lang="en-US" sz="3600" dirty="0"/>
          </a:p>
        </p:txBody>
      </p:sp>
      <p:sp>
        <p:nvSpPr>
          <p:cNvPr id="28" name="Text 26"/>
          <p:cNvSpPr/>
          <p:nvPr/>
        </p:nvSpPr>
        <p:spPr>
          <a:xfrm>
            <a:off x="320040" y="329184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A6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 Records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5A6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Aggregated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2441448" y="2606040"/>
            <a:ext cx="2011680" cy="1280160"/>
          </a:xfrm>
          <a:prstGeom prst="rect">
            <a:avLst/>
          </a:prstGeom>
          <a:solidFill>
            <a:srgbClr val="F0F4FF"/>
          </a:solidFill>
          <a:ln w="12700">
            <a:solidFill>
              <a:srgbClr val="F0F4F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150"/>
          </a:p>
        </p:txBody>
      </p:sp>
      <p:sp>
        <p:nvSpPr>
          <p:cNvPr id="30" name="Text 28"/>
          <p:cNvSpPr/>
          <p:nvPr/>
        </p:nvSpPr>
        <p:spPr>
          <a:xfrm>
            <a:off x="2532888" y="2670048"/>
            <a:ext cx="1828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007C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3600" dirty="0"/>
          </a:p>
        </p:txBody>
      </p:sp>
      <p:sp>
        <p:nvSpPr>
          <p:cNvPr id="31" name="Text 29"/>
          <p:cNvSpPr/>
          <p:nvPr/>
        </p:nvSpPr>
        <p:spPr>
          <a:xfrm>
            <a:off x="2532888" y="329184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A6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ASEAN Member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5A6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States Connected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4654296" y="2606040"/>
            <a:ext cx="2011680" cy="1280160"/>
          </a:xfrm>
          <a:prstGeom prst="rect">
            <a:avLst/>
          </a:prstGeom>
          <a:solidFill>
            <a:srgbClr val="EEF7F7"/>
          </a:solidFill>
          <a:ln w="12700">
            <a:solidFill>
              <a:srgbClr val="EEF7F7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150"/>
          </a:p>
        </p:txBody>
      </p:sp>
      <p:sp>
        <p:nvSpPr>
          <p:cNvPr id="33" name="Text 31"/>
          <p:cNvSpPr/>
          <p:nvPr/>
        </p:nvSpPr>
        <p:spPr>
          <a:xfrm>
            <a:off x="4745736" y="2670048"/>
            <a:ext cx="1828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007C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3600" dirty="0"/>
          </a:p>
        </p:txBody>
      </p:sp>
      <p:sp>
        <p:nvSpPr>
          <p:cNvPr id="34" name="Text 32"/>
          <p:cNvSpPr/>
          <p:nvPr/>
        </p:nvSpPr>
        <p:spPr>
          <a:xfrm>
            <a:off x="4745736" y="329184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A6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Commercial AI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5A6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Partners Engaged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6867144" y="2606040"/>
            <a:ext cx="2011680" cy="1280160"/>
          </a:xfrm>
          <a:prstGeom prst="rect">
            <a:avLst/>
          </a:prstGeom>
          <a:solidFill>
            <a:srgbClr val="F0F4FF"/>
          </a:solidFill>
          <a:ln w="12700">
            <a:solidFill>
              <a:srgbClr val="F0F4FF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150"/>
          </a:p>
        </p:txBody>
      </p:sp>
      <p:sp>
        <p:nvSpPr>
          <p:cNvPr id="36" name="Text 34"/>
          <p:cNvSpPr/>
          <p:nvPr/>
        </p:nvSpPr>
        <p:spPr>
          <a:xfrm>
            <a:off x="6958584" y="2670048"/>
            <a:ext cx="1828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007C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&lt;18</a:t>
            </a:r>
            <a:endParaRPr lang="en-US" sz="3600" dirty="0"/>
          </a:p>
        </p:txBody>
      </p:sp>
      <p:sp>
        <p:nvSpPr>
          <p:cNvPr id="37" name="Text 35"/>
          <p:cNvSpPr/>
          <p:nvPr/>
        </p:nvSpPr>
        <p:spPr>
          <a:xfrm>
            <a:off x="6958584" y="3291840"/>
            <a:ext cx="1828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A6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Months from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5A6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 to Scale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228600" y="4069080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5A6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ASEAN IP Register covers: patents, utility models, trademarks, industrial designs and geographical indications — searchable IP databases and national office interfaces. Operational under ASEAN Digital Transformation Task Force with WIPO technical leadership.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" name="Google Shape;379;p13"/>
          <p:cNvPicPr preferRelativeResize="0"/>
          <p:nvPr/>
        </p:nvPicPr>
        <p:blipFill rotWithShape="1">
          <a:blip r:embed="rId3">
            <a:alphaModFix/>
          </a:blip>
          <a:srcRect l="1" t="1" r="-1092" b="-1048"/>
          <a:stretch/>
        </p:blipFill>
        <p:spPr>
          <a:xfrm>
            <a:off x="-12839217" y="2541228"/>
            <a:ext cx="5005587" cy="4966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13"/>
          <p:cNvPicPr preferRelativeResize="0"/>
          <p:nvPr/>
        </p:nvPicPr>
        <p:blipFill rotWithShape="1">
          <a:blip r:embed="rId4">
            <a:alphaModFix/>
          </a:blip>
          <a:srcRect l="56380" t="-270" b="-1"/>
          <a:stretch/>
        </p:blipFill>
        <p:spPr>
          <a:xfrm>
            <a:off x="-12012083" y="-4556353"/>
            <a:ext cx="3599856" cy="821395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FA620A-5978-6BA9-B71F-5247741F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100" y="197753"/>
            <a:ext cx="7886700" cy="567503"/>
          </a:xfrm>
        </p:spPr>
        <p:txBody>
          <a:bodyPr>
            <a:normAutofit/>
          </a:bodyPr>
          <a:lstStyle/>
          <a:p>
            <a:r>
              <a:rPr lang="en-US" dirty="0"/>
              <a:t>ASEAN IP Register</a:t>
            </a:r>
            <a:endParaRPr lang="en-SG" dirty="0"/>
          </a:p>
        </p:txBody>
      </p:sp>
      <p:sp>
        <p:nvSpPr>
          <p:cNvPr id="3" name="Google Shape;121;p65">
            <a:extLst>
              <a:ext uri="{FF2B5EF4-FFF2-40B4-BE49-F238E27FC236}">
                <a16:creationId xmlns:a16="http://schemas.microsoft.com/office/drawing/2014/main" id="{97D3F6DB-F572-8E8C-8C10-AFA8D92E78F5}"/>
              </a:ext>
            </a:extLst>
          </p:cNvPr>
          <p:cNvSpPr/>
          <p:nvPr/>
        </p:nvSpPr>
        <p:spPr>
          <a:xfrm>
            <a:off x="144150" y="802596"/>
            <a:ext cx="6742079" cy="305598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r>
              <a:rPr lang="en-US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https://www.aseanip.org/services/ip-register</a:t>
            </a:r>
            <a:endParaRPr lang="en-US" sz="1350"/>
          </a:p>
        </p:txBody>
      </p:sp>
      <p:pic>
        <p:nvPicPr>
          <p:cNvPr id="5" name="Google Shape;122;p65">
            <a:extLst>
              <a:ext uri="{FF2B5EF4-FFF2-40B4-BE49-F238E27FC236}">
                <a16:creationId xmlns:a16="http://schemas.microsoft.com/office/drawing/2014/main" id="{96FB5B03-0F6A-2713-1A75-050B46A1F92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51706" y="3198063"/>
            <a:ext cx="1771650" cy="177856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23;p65">
            <a:extLst>
              <a:ext uri="{FF2B5EF4-FFF2-40B4-BE49-F238E27FC236}">
                <a16:creationId xmlns:a16="http://schemas.microsoft.com/office/drawing/2014/main" id="{8E839F64-0D3E-2162-5456-ECE618C953BF}"/>
              </a:ext>
            </a:extLst>
          </p:cNvPr>
          <p:cNvSpPr/>
          <p:nvPr/>
        </p:nvSpPr>
        <p:spPr>
          <a:xfrm>
            <a:off x="6954013" y="802596"/>
            <a:ext cx="2189987" cy="4340125"/>
          </a:xfrm>
          <a:prstGeom prst="rect">
            <a:avLst/>
          </a:prstGeom>
          <a:solidFill>
            <a:srgbClr val="122849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endParaRPr lang="en-US" sz="1350">
              <a:solidFill>
                <a:srgbClr val="418D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Google Shape;124;p65">
            <a:extLst>
              <a:ext uri="{FF2B5EF4-FFF2-40B4-BE49-F238E27FC236}">
                <a16:creationId xmlns:a16="http://schemas.microsoft.com/office/drawing/2014/main" id="{02F4AA49-94A1-79D8-CCFB-1AFE2149B43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360280" y="3798227"/>
            <a:ext cx="1354500" cy="130001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25;p65">
            <a:extLst>
              <a:ext uri="{FF2B5EF4-FFF2-40B4-BE49-F238E27FC236}">
                <a16:creationId xmlns:a16="http://schemas.microsoft.com/office/drawing/2014/main" id="{77E617BC-8FCE-D728-31AA-5D70B5D64C51}"/>
              </a:ext>
            </a:extLst>
          </p:cNvPr>
          <p:cNvSpPr/>
          <p:nvPr/>
        </p:nvSpPr>
        <p:spPr>
          <a:xfrm>
            <a:off x="7151707" y="1976371"/>
            <a:ext cx="1771649" cy="584524"/>
          </a:xfrm>
          <a:prstGeom prst="roundRect">
            <a:avLst>
              <a:gd name="adj" fmla="val 16667"/>
            </a:avLst>
          </a:prstGeom>
          <a:solidFill>
            <a:srgbClr val="418DFF"/>
          </a:solidFill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>
              <a:buClr>
                <a:schemeClr val="lt1"/>
              </a:buClr>
              <a:buSzPts val="1400"/>
            </a:pPr>
            <a:r>
              <a:rPr lang="en-US" sz="105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Trademarks:</a:t>
            </a:r>
          </a:p>
          <a:p>
            <a:pPr algn="ctr">
              <a:spcBef>
                <a:spcPts val="675"/>
              </a:spcBef>
              <a:buClr>
                <a:schemeClr val="lt1"/>
              </a:buClr>
              <a:buSzPts val="1800"/>
            </a:pPr>
            <a:r>
              <a:rPr lang="en-US" sz="135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7,177,496</a:t>
            </a:r>
            <a:endParaRPr lang="en-US" sz="135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26;p65">
            <a:extLst>
              <a:ext uri="{FF2B5EF4-FFF2-40B4-BE49-F238E27FC236}">
                <a16:creationId xmlns:a16="http://schemas.microsoft.com/office/drawing/2014/main" id="{C61E88F6-CF72-1CA0-8F52-2A81E5FF8EB1}"/>
              </a:ext>
            </a:extLst>
          </p:cNvPr>
          <p:cNvSpPr/>
          <p:nvPr/>
        </p:nvSpPr>
        <p:spPr>
          <a:xfrm>
            <a:off x="7151705" y="808155"/>
            <a:ext cx="1771650" cy="558985"/>
          </a:xfrm>
          <a:prstGeom prst="roundRect">
            <a:avLst>
              <a:gd name="adj" fmla="val 16667"/>
            </a:avLst>
          </a:prstGeom>
          <a:solidFill>
            <a:srgbClr val="418DFF"/>
          </a:solidFill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>
              <a:buClr>
                <a:schemeClr val="lt1"/>
              </a:buClr>
              <a:buSzPts val="1200"/>
            </a:pPr>
            <a:r>
              <a:rPr lang="en-US" sz="9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Patents and Utility Models:</a:t>
            </a:r>
            <a:endParaRPr lang="en-US" sz="105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>
              <a:spcBef>
                <a:spcPts val="675"/>
              </a:spcBef>
              <a:buClr>
                <a:schemeClr val="lt1"/>
              </a:buClr>
              <a:buSzPts val="1800"/>
            </a:pPr>
            <a:r>
              <a:rPr lang="en-US" sz="1350" b="1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1,032,779</a:t>
            </a:r>
            <a:endParaRPr lang="en-US" sz="1350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27;p65">
            <a:extLst>
              <a:ext uri="{FF2B5EF4-FFF2-40B4-BE49-F238E27FC236}">
                <a16:creationId xmlns:a16="http://schemas.microsoft.com/office/drawing/2014/main" id="{8ED45D23-DCD9-266E-55F4-D52401F59C69}"/>
              </a:ext>
            </a:extLst>
          </p:cNvPr>
          <p:cNvSpPr/>
          <p:nvPr/>
        </p:nvSpPr>
        <p:spPr>
          <a:xfrm>
            <a:off x="7151707" y="1392263"/>
            <a:ext cx="1771649" cy="558985"/>
          </a:xfrm>
          <a:prstGeom prst="roundRect">
            <a:avLst>
              <a:gd name="adj" fmla="val 16667"/>
            </a:avLst>
          </a:prstGeom>
          <a:solidFill>
            <a:srgbClr val="418DFF"/>
          </a:solidFill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en-US" sz="9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Industrial Designs: </a:t>
            </a:r>
            <a:endParaRPr lang="en-US" sz="105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>
              <a:spcBef>
                <a:spcPts val="675"/>
              </a:spcBef>
              <a:buClr>
                <a:srgbClr val="000000"/>
              </a:buClr>
              <a:buSzPts val="1800"/>
            </a:pPr>
            <a:r>
              <a:rPr lang="en-US" sz="135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369,511</a:t>
            </a:r>
            <a:endParaRPr lang="en-US" sz="135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28;p65">
            <a:extLst>
              <a:ext uri="{FF2B5EF4-FFF2-40B4-BE49-F238E27FC236}">
                <a16:creationId xmlns:a16="http://schemas.microsoft.com/office/drawing/2014/main" id="{D063F913-4596-B289-9784-6606B080FAE4}"/>
              </a:ext>
            </a:extLst>
          </p:cNvPr>
          <p:cNvSpPr/>
          <p:nvPr/>
        </p:nvSpPr>
        <p:spPr>
          <a:xfrm>
            <a:off x="7153611" y="3150940"/>
            <a:ext cx="1767839" cy="584524"/>
          </a:xfrm>
          <a:prstGeom prst="roundRect">
            <a:avLst>
              <a:gd name="adj" fmla="val 16667"/>
            </a:avLst>
          </a:prstGeom>
          <a:solidFill>
            <a:srgbClr val="418DFF"/>
          </a:solidFill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>
              <a:buClr>
                <a:schemeClr val="lt1"/>
              </a:buClr>
              <a:buSzPts val="1400"/>
            </a:pPr>
            <a:r>
              <a:rPr lang="en-US" sz="105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Total:</a:t>
            </a:r>
            <a:endParaRPr lang="en-US" sz="105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>
              <a:spcBef>
                <a:spcPts val="675"/>
              </a:spcBef>
              <a:buClr>
                <a:schemeClr val="lt1"/>
              </a:buClr>
              <a:buSzPts val="1800"/>
            </a:pPr>
            <a:r>
              <a:rPr lang="en-US" sz="135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8,580,741</a:t>
            </a:r>
            <a:endParaRPr lang="en-US" sz="135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25;p65">
            <a:extLst>
              <a:ext uri="{FF2B5EF4-FFF2-40B4-BE49-F238E27FC236}">
                <a16:creationId xmlns:a16="http://schemas.microsoft.com/office/drawing/2014/main" id="{5FF3B7B1-6BBA-B602-CD08-28E7A2EAF756}"/>
              </a:ext>
            </a:extLst>
          </p:cNvPr>
          <p:cNvSpPr/>
          <p:nvPr/>
        </p:nvSpPr>
        <p:spPr>
          <a:xfrm>
            <a:off x="7151707" y="2586018"/>
            <a:ext cx="1771649" cy="558985"/>
          </a:xfrm>
          <a:prstGeom prst="roundRect">
            <a:avLst>
              <a:gd name="adj" fmla="val 16667"/>
            </a:avLst>
          </a:prstGeom>
          <a:solidFill>
            <a:srgbClr val="418DFF"/>
          </a:solidFill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>
              <a:buClr>
                <a:schemeClr val="lt1"/>
              </a:buClr>
              <a:buSzPts val="1400"/>
            </a:pPr>
            <a:r>
              <a:rPr lang="en-US" sz="9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Geographical Indications:</a:t>
            </a:r>
            <a:endParaRPr lang="en-US" sz="9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>
              <a:spcBef>
                <a:spcPts val="675"/>
              </a:spcBef>
              <a:buClr>
                <a:schemeClr val="lt1"/>
              </a:buClr>
              <a:buSzPts val="1800"/>
            </a:pPr>
            <a:r>
              <a:rPr lang="en-US" sz="135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955</a:t>
            </a:r>
            <a:endParaRPr lang="en-US" sz="135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77EA183-01DC-6C8F-395C-6E8401435C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4150" y="1316984"/>
            <a:ext cx="6742079" cy="341152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85C8A43-D9BA-C382-8C4B-AFDBC7BB46D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5000"/>
          </a:blip>
          <a:stretch>
            <a:fillRect/>
          </a:stretch>
        </p:blipFill>
        <p:spPr>
          <a:xfrm>
            <a:off x="4917988" y="570868"/>
            <a:ext cx="3687038" cy="1682485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chemeClr val="bg1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7F2C2E5-B01D-B613-527F-5CFCA7FB7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100" y="256108"/>
            <a:ext cx="7886700" cy="551125"/>
          </a:xfrm>
        </p:spPr>
        <p:txBody>
          <a:bodyPr/>
          <a:lstStyle/>
          <a:p>
            <a:r>
              <a:rPr lang="en-US" dirty="0"/>
              <a:t>Brief 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D181E-B2F4-D7D3-1AB4-37CF99B7C4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100" y="898716"/>
            <a:ext cx="4728756" cy="3963761"/>
          </a:xfrm>
        </p:spPr>
        <p:txBody>
          <a:bodyPr vert="horz" lIns="68580" tIns="34290" rIns="68580" bIns="34290" rtlCol="0" anchor="t">
            <a:normAutofit/>
          </a:bodyPr>
          <a:lstStyle/>
          <a:p>
            <a:pPr marL="257175" indent="-257175">
              <a:buFont typeface="Wingdings" panose="05000000000000000000" pitchFamily="2" charset="2"/>
              <a:buChar char="q"/>
            </a:pPr>
            <a:r>
              <a:rPr lang="en-US" sz="1500" dirty="0"/>
              <a:t>ASEAN PATENTSCOPE </a:t>
            </a:r>
          </a:p>
          <a:p>
            <a:pPr marL="771525" lvl="1" indent="-257175"/>
            <a:r>
              <a:rPr lang="en-US" sz="1500" dirty="0"/>
              <a:t>August 29, 2017</a:t>
            </a:r>
          </a:p>
          <a:p>
            <a:pPr marL="771525" lvl="1" indent="-257175"/>
            <a:r>
              <a:rPr lang="en-US" sz="1500" dirty="0"/>
              <a:t>Hosted by DGIP, Indonesia</a:t>
            </a:r>
          </a:p>
          <a:p>
            <a:pPr marL="771525" lvl="1" indent="-257175"/>
            <a:r>
              <a:rPr lang="en-US" sz="1500" dirty="0"/>
              <a:t>Over 5,000 patents </a:t>
            </a:r>
            <a:r>
              <a:rPr lang="en-US" sz="900" dirty="0"/>
              <a:t>(</a:t>
            </a:r>
            <a:r>
              <a:rPr lang="en-US" sz="900" dirty="0">
                <a:hlinkClick r:id="rId3"/>
              </a:rPr>
              <a:t>https://www.aseanip.org/home/2023/03/03/public-rollout-of-asean-patentscope-service</a:t>
            </a:r>
            <a:r>
              <a:rPr lang="en-US" sz="900" dirty="0"/>
              <a:t>) </a:t>
            </a:r>
          </a:p>
          <a:p>
            <a:pPr marL="257175" indent="-257175">
              <a:buFont typeface="Wingdings" panose="05000000000000000000" pitchFamily="2" charset="2"/>
              <a:buChar char="q"/>
            </a:pPr>
            <a:r>
              <a:rPr lang="en-US" sz="1500" dirty="0"/>
              <a:t>ASEAN IP Register</a:t>
            </a:r>
          </a:p>
          <a:p>
            <a:pPr marL="771525" lvl="1" indent="-257175"/>
            <a:r>
              <a:rPr lang="en-US" sz="1500" dirty="0"/>
              <a:t>August 20, 2023</a:t>
            </a:r>
          </a:p>
          <a:p>
            <a:pPr marL="771525" lvl="1" indent="-257175"/>
            <a:r>
              <a:rPr lang="en-US" sz="788" dirty="0">
                <a:hlinkClick r:id="rId4"/>
              </a:rPr>
              <a:t>https://asean.org/</a:t>
            </a:r>
            <a:r>
              <a:rPr lang="en-US" sz="900" dirty="0">
                <a:hlinkClick r:id="rId4"/>
              </a:rPr>
              <a:t>asean-intellectual-property-register-to-officially-launch</a:t>
            </a:r>
            <a:r>
              <a:rPr lang="en-US" sz="788" dirty="0">
                <a:hlinkClick r:id="rId4"/>
              </a:rPr>
              <a:t>/</a:t>
            </a:r>
            <a:r>
              <a:rPr lang="en-US" sz="788" dirty="0"/>
              <a:t> </a:t>
            </a:r>
          </a:p>
          <a:p>
            <a:pPr marL="257175" indent="-257175">
              <a:buFont typeface="Wingdings" panose="05000000000000000000" pitchFamily="2" charset="2"/>
              <a:buChar char="q"/>
            </a:pPr>
            <a:r>
              <a:rPr lang="en-US" sz="1500" dirty="0"/>
              <a:t>ASEAN IP Register – GI Data Integration</a:t>
            </a:r>
          </a:p>
          <a:p>
            <a:pPr marL="771525" lvl="1" indent="-257175"/>
            <a:r>
              <a:rPr lang="en-US" sz="1500" dirty="0">
                <a:latin typeface="Arial"/>
                <a:cs typeface="Arial"/>
              </a:rPr>
              <a:t>August 11, 2025</a:t>
            </a:r>
          </a:p>
          <a:p>
            <a:pPr marL="771525" lvl="1" indent="-257175"/>
            <a:endParaRPr lang="en-US" sz="1500" dirty="0"/>
          </a:p>
          <a:p>
            <a:pPr marL="257175" indent="-257175"/>
            <a:endParaRPr lang="en-US" sz="1500" dirty="0"/>
          </a:p>
          <a:p>
            <a:pPr marL="257175" indent="-257175">
              <a:buFont typeface="Arial" panose="020B0604020202020204" pitchFamily="34" charset="0"/>
              <a:buChar char="•"/>
            </a:pPr>
            <a:endParaRPr lang="en-US" sz="15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8ACE5F-8ADB-A4FA-DABC-A0D595A21F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0936" y="2072880"/>
            <a:ext cx="3421142" cy="227776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80556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07C77"/>
          </a:solidFill>
          <a:ln w="12700">
            <a:solidFill>
              <a:srgbClr val="007C77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3" name="Shape 1"/>
          <p:cNvSpPr/>
          <p:nvPr/>
        </p:nvSpPr>
        <p:spPr>
          <a:xfrm>
            <a:off x="0" y="54864"/>
            <a:ext cx="54864" cy="5088636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4" name="Text 2"/>
          <p:cNvSpPr/>
          <p:nvPr/>
        </p:nvSpPr>
        <p:spPr>
          <a:xfrm>
            <a:off x="228600" y="13716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Sharing Framework &amp; Governance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228600" y="74980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007C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 architecture that enabled 10 sovereign offices to contribute to a single register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28600" y="1024128"/>
            <a:ext cx="8686800" cy="18288"/>
          </a:xfrm>
          <a:prstGeom prst="rect">
            <a:avLst/>
          </a:prstGeom>
          <a:solidFill>
            <a:srgbClr val="E2EAF0"/>
          </a:solidFill>
          <a:ln w="12700">
            <a:solidFill>
              <a:srgbClr val="E2EAF0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7" name="Shape 5"/>
          <p:cNvSpPr/>
          <p:nvPr/>
        </p:nvSpPr>
        <p:spPr>
          <a:xfrm>
            <a:off x="182880" y="1143000"/>
            <a:ext cx="2834640" cy="361188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15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0160" y="1207008"/>
            <a:ext cx="502920" cy="50292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274320" y="1755648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 &amp; Policy Layer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274320" y="2212848"/>
            <a:ext cx="2651760" cy="2423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ASEAN Memoranda of Understanding on IP data exchange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sovereignty preserved — national offices retain ownership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Bilateral data sharing agreements per office pair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WIPO as neutral data custodian and platform host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3182112" y="1143000"/>
            <a:ext cx="2834640" cy="3611880"/>
          </a:xfrm>
          <a:prstGeom prst="rect">
            <a:avLst/>
          </a:prstGeom>
          <a:solidFill>
            <a:srgbClr val="007C77"/>
          </a:solidFill>
          <a:ln w="12700">
            <a:solidFill>
              <a:srgbClr val="007C77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150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9392" y="1207008"/>
            <a:ext cx="502920" cy="50292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273552" y="1755648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Standards Layer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3273552" y="2212848"/>
            <a:ext cx="2651760" cy="2423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WIPO IPAS data schema as baseline for harmonization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ST.96 XML standard for structured IP data exchange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API-based real-time and batch data submission pipelines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Deduplication and data quality scoring framework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Multi-language metadata normalization (7 languages)</a:t>
            </a:r>
            <a:endParaRPr lang="en-US" sz="950" dirty="0"/>
          </a:p>
        </p:txBody>
      </p:sp>
      <p:sp>
        <p:nvSpPr>
          <p:cNvPr id="15" name="Shape 11"/>
          <p:cNvSpPr/>
          <p:nvPr/>
        </p:nvSpPr>
        <p:spPr>
          <a:xfrm>
            <a:off x="6181344" y="1143000"/>
            <a:ext cx="2834640" cy="3611880"/>
          </a:xfrm>
          <a:prstGeom prst="rect">
            <a:avLst/>
          </a:prstGeom>
          <a:solidFill>
            <a:srgbClr val="D4961A"/>
          </a:solidFill>
          <a:ln w="12700">
            <a:solidFill>
              <a:srgbClr val="D4961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150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8624" y="1207008"/>
            <a:ext cx="502920" cy="50292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272784" y="1755648"/>
            <a:ext cx="2651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&amp; Operations Layer</a:t>
            </a:r>
            <a:endParaRPr lang="en-US" sz="1200" dirty="0"/>
          </a:p>
        </p:txBody>
      </p:sp>
      <p:sp>
        <p:nvSpPr>
          <p:cNvPr id="18" name="Text 13"/>
          <p:cNvSpPr/>
          <p:nvPr/>
        </p:nvSpPr>
        <p:spPr>
          <a:xfrm>
            <a:off x="6272784" y="2212848"/>
            <a:ext cx="2651760" cy="2423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ASEAN IP Digital Transformation Task force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WIPO IPOBSD as Technical Partner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Regular data audit and quality assurance cycle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Staged onboarding: pilot → national → full contribution</a:t>
            </a:r>
            <a:endParaRPr lang="en-US" sz="9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Capacity building embedded in all implementation phases</a:t>
            </a:r>
            <a:endParaRPr lang="en-US" sz="950" dirty="0"/>
          </a:p>
        </p:txBody>
      </p:sp>
      <p:sp>
        <p:nvSpPr>
          <p:cNvPr id="19" name="Text 14"/>
          <p:cNvSpPr/>
          <p:nvPr/>
        </p:nvSpPr>
        <p:spPr>
          <a:xfrm>
            <a:off x="228600" y="4828032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i="1" dirty="0">
                <a:solidFill>
                  <a:srgbClr val="007C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insight: WIPO's role as a trusted neutral party was foundational. No single national office hosted or controlled the register — this neutrality was essential for political buy-in.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22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15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365760" y="137160"/>
            <a:ext cx="8412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Data Commercialization &amp; the Global AI Access Group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0" y="868680"/>
            <a:ext cx="9144000" cy="4572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15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274320" y="1005840"/>
            <a:ext cx="4023360" cy="3840480"/>
          </a:xfrm>
          <a:prstGeom prst="rect">
            <a:avLst/>
          </a:prstGeom>
          <a:solidFill>
            <a:srgbClr val="1A3A5C"/>
          </a:solidFill>
          <a:ln w="12700">
            <a:solidFill>
              <a:srgbClr val="2E5F8A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15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365760" y="1051560"/>
            <a:ext cx="3840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C9A84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What is the Global AI Access Group?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411480" y="1554480"/>
            <a:ext cx="3794760" cy="3154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WIPO's Global AI Access Group is a structured partnership framework through which leading AI service providers — including Clarivate, PatSnap, Questel, and WIPS — obtain licensed, structured access to regional IP data.
</a:t>
            </a: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E8C97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Business Model:  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IP Office gain free AI services or possibly revenue can be generated opening the window of collaboration.
</a:t>
            </a: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E8C97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Value Exchange:  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AI partners gain high-quality training data; IP offices gain analytics tools without infrastructure investment.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4572000" y="1005840"/>
            <a:ext cx="2057400" cy="1828800"/>
          </a:xfrm>
          <a:prstGeom prst="rect">
            <a:avLst/>
          </a:prstGeom>
          <a:solidFill>
            <a:srgbClr val="2E5F8A"/>
          </a:solidFill>
          <a:ln w="12700">
            <a:solidFill>
              <a:srgbClr val="2E5F8A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15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4663440" y="1097280"/>
            <a:ext cx="18745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8C97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AI-Powered Prior Art Search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IP offices gain instant AI search powered by the regional dataset, reducing examination backlogs.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766560" y="1005840"/>
            <a:ext cx="2057400" cy="1828800"/>
          </a:xfrm>
          <a:prstGeom prst="rect">
            <a:avLst/>
          </a:prstGeom>
          <a:solidFill>
            <a:srgbClr val="2E5F8A"/>
          </a:solidFill>
          <a:ln w="12700">
            <a:solidFill>
              <a:srgbClr val="2E5F8A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15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858000" y="1097280"/>
            <a:ext cx="18745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8C97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Patent Analytics for SMEs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Commercialized analytics services delivered to local innovators via national office portals.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572000" y="2971800"/>
            <a:ext cx="2057400" cy="1828800"/>
          </a:xfrm>
          <a:prstGeom prst="rect">
            <a:avLst/>
          </a:prstGeom>
          <a:solidFill>
            <a:srgbClr val="38BFA4"/>
          </a:solidFill>
          <a:ln w="12700">
            <a:solidFill>
              <a:srgbClr val="38BFA4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15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663440" y="3063240"/>
            <a:ext cx="18745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8C97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Training Data Licensing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Structured IP data licensed to global AI firms as premium training datasets.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6766560" y="2971800"/>
            <a:ext cx="2057400" cy="1828800"/>
          </a:xfrm>
          <a:prstGeom prst="rect">
            <a:avLst/>
          </a:prstGeom>
          <a:solidFill>
            <a:srgbClr val="38BFA4"/>
          </a:solidFill>
          <a:ln w="12700">
            <a:solidFill>
              <a:srgbClr val="38BFA4"/>
            </a:solidFill>
            <a:prstDash val="solid"/>
          </a:ln>
          <a:effectLst>
            <a:outerShdw blurRad="762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15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6858000" y="3063240"/>
            <a:ext cx="18745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8C97A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Bulk data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licencing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Annual licenses for full dataset downloads to AI/analytics firms</a:t>
            </a:r>
          </a:p>
        </p:txBody>
      </p:sp>
      <p:sp>
        <p:nvSpPr>
          <p:cNvPr id="16" name="Shape 14"/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15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274320" y="5074920"/>
            <a:ext cx="8595360" cy="640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D22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WIPO | Africa IP Register Meeting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D1B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07C77"/>
          </a:solidFill>
          <a:ln w="12700">
            <a:solidFill>
              <a:srgbClr val="007C77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3" name="Shape 1"/>
          <p:cNvSpPr/>
          <p:nvPr/>
        </p:nvSpPr>
        <p:spPr>
          <a:xfrm>
            <a:off x="0" y="54864"/>
            <a:ext cx="54864" cy="5088636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4" name="Text 2"/>
          <p:cNvSpPr/>
          <p:nvPr/>
        </p:nvSpPr>
        <p:spPr>
          <a:xfrm>
            <a:off x="228600" y="13716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Commercialization &amp; the Global AI Access Group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228600" y="1024128"/>
            <a:ext cx="8686800" cy="18288"/>
          </a:xfrm>
          <a:prstGeom prst="rect">
            <a:avLst/>
          </a:prstGeom>
          <a:solidFill>
            <a:srgbClr val="E2EAF0"/>
          </a:solidFill>
          <a:ln w="12700">
            <a:solidFill>
              <a:srgbClr val="E2EAF0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6" name="Text 4"/>
          <p:cNvSpPr/>
          <p:nvPr/>
        </p:nvSpPr>
        <p:spPr>
          <a:xfrm>
            <a:off x="228600" y="137160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Commercialization &amp; the Global AI Access Group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228600" y="74980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Turning regional IP data into sustainable value for national offices and the innovation ecosystem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228600" y="1024128"/>
            <a:ext cx="8686800" cy="18288"/>
          </a:xfrm>
          <a:prstGeom prst="rect">
            <a:avLst/>
          </a:prstGeom>
          <a:solidFill>
            <a:srgbClr val="2A3F70"/>
          </a:solidFill>
          <a:ln w="12700">
            <a:solidFill>
              <a:srgbClr val="2A3F70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9" name="Shape 7"/>
          <p:cNvSpPr/>
          <p:nvPr/>
        </p:nvSpPr>
        <p:spPr>
          <a:xfrm>
            <a:off x="228600" y="1143000"/>
            <a:ext cx="4114800" cy="3657600"/>
          </a:xfrm>
          <a:prstGeom prst="rect">
            <a:avLst/>
          </a:prstGeom>
          <a:solidFill>
            <a:srgbClr val="0E2455"/>
          </a:solidFill>
          <a:ln w="12700">
            <a:solidFill>
              <a:srgbClr val="0E2455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150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480" y="1234440"/>
            <a:ext cx="594360" cy="59436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320040" y="1874520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100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AI ACCESS GROUP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320040" y="2286000"/>
            <a:ext cx="3931920" cy="2423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CCDA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Consortium of leading AI service providers seeking structured, regionally-aggregated IP data</a:t>
            </a:r>
            <a:endParaRPr lang="en-US" sz="10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CCDA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Includes Clarivate, PatSnap, Questel, WIPS and emerging AI analytics platforms</a:t>
            </a:r>
            <a:endParaRPr lang="en-US" sz="10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CCDA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training datasets require breadth + depth only a regional register can provide</a:t>
            </a:r>
            <a:endParaRPr lang="en-US" sz="10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CCDA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offices individually cannot meet AI data appetite — regional pooling is essential</a:t>
            </a:r>
            <a:endParaRPr lang="en-US" sz="10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CCDA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ASEAN IP Register positioned ASEAN offices as a unified AI data partner</a:t>
            </a:r>
            <a:endParaRPr lang="en-US" sz="10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CCDA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can be distributed back to contributing national offices proportionally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4572000" y="1177412"/>
            <a:ext cx="4343400" cy="3657600"/>
          </a:xfrm>
          <a:prstGeom prst="rect">
            <a:avLst/>
          </a:prstGeom>
          <a:solidFill>
            <a:srgbClr val="072038"/>
          </a:solidFill>
          <a:ln w="12700">
            <a:solidFill>
              <a:srgbClr val="07203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150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9360" y="1234440"/>
            <a:ext cx="594360" cy="59436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4663440" y="1874520"/>
            <a:ext cx="4160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100" dirty="0">
                <a:solidFill>
                  <a:srgbClr val="00B4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COMMERCIALIZATION MODELS</a:t>
            </a:r>
            <a:endParaRPr lang="en-US" sz="1200" dirty="0"/>
          </a:p>
        </p:txBody>
      </p:sp>
      <p:sp>
        <p:nvSpPr>
          <p:cNvPr id="16" name="Shape 12"/>
          <p:cNvSpPr/>
          <p:nvPr/>
        </p:nvSpPr>
        <p:spPr>
          <a:xfrm>
            <a:off x="4663440" y="2304288"/>
            <a:ext cx="54864" cy="530352"/>
          </a:xfrm>
          <a:prstGeom prst="rect">
            <a:avLst/>
          </a:prstGeom>
          <a:solidFill>
            <a:srgbClr val="007C77"/>
          </a:solidFill>
          <a:ln w="12700">
            <a:solidFill>
              <a:srgbClr val="007C77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17" name="Text 13"/>
          <p:cNvSpPr/>
          <p:nvPr/>
        </p:nvSpPr>
        <p:spPr>
          <a:xfrm>
            <a:off x="4800600" y="2322576"/>
            <a:ext cx="4023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Bulk Data Licensing</a:t>
            </a:r>
            <a:endParaRPr lang="en-US" sz="1100" dirty="0"/>
          </a:p>
        </p:txBody>
      </p:sp>
      <p:sp>
        <p:nvSpPr>
          <p:cNvPr id="18" name="Text 14"/>
          <p:cNvSpPr/>
          <p:nvPr/>
        </p:nvSpPr>
        <p:spPr>
          <a:xfrm>
            <a:off x="4800600" y="2578608"/>
            <a:ext cx="4023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9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licenses for full dataset downloads to AI/analytics firms</a:t>
            </a:r>
            <a:endParaRPr lang="en-US" sz="1000" dirty="0"/>
          </a:p>
        </p:txBody>
      </p:sp>
      <p:sp>
        <p:nvSpPr>
          <p:cNvPr id="19" name="Shape 15"/>
          <p:cNvSpPr/>
          <p:nvPr/>
        </p:nvSpPr>
        <p:spPr>
          <a:xfrm>
            <a:off x="4663440" y="3008376"/>
            <a:ext cx="54864" cy="530352"/>
          </a:xfrm>
          <a:prstGeom prst="rect">
            <a:avLst/>
          </a:prstGeom>
          <a:solidFill>
            <a:srgbClr val="007C77"/>
          </a:solidFill>
          <a:ln w="12700">
            <a:solidFill>
              <a:srgbClr val="007C77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20" name="Text 16"/>
          <p:cNvSpPr/>
          <p:nvPr/>
        </p:nvSpPr>
        <p:spPr>
          <a:xfrm>
            <a:off x="4800600" y="3026664"/>
            <a:ext cx="4023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 Access Tiers</a:t>
            </a:r>
            <a:endParaRPr lang="en-US" sz="1100" dirty="0"/>
          </a:p>
        </p:txBody>
      </p:sp>
      <p:sp>
        <p:nvSpPr>
          <p:cNvPr id="21" name="Text 17"/>
          <p:cNvSpPr/>
          <p:nvPr/>
        </p:nvSpPr>
        <p:spPr>
          <a:xfrm>
            <a:off x="4800600" y="3282696"/>
            <a:ext cx="4023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9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Freemium for researchers; paid tiers for commercial applications</a:t>
            </a:r>
            <a:endParaRPr lang="en-US" sz="1000" dirty="0"/>
          </a:p>
        </p:txBody>
      </p:sp>
      <p:sp>
        <p:nvSpPr>
          <p:cNvPr id="22" name="Shape 18"/>
          <p:cNvSpPr/>
          <p:nvPr/>
        </p:nvSpPr>
        <p:spPr>
          <a:xfrm>
            <a:off x="4663440" y="3712464"/>
            <a:ext cx="54864" cy="530352"/>
          </a:xfrm>
          <a:prstGeom prst="rect">
            <a:avLst/>
          </a:prstGeom>
          <a:solidFill>
            <a:srgbClr val="007C77"/>
          </a:solidFill>
          <a:ln w="12700">
            <a:solidFill>
              <a:srgbClr val="007C77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23" name="Text 19"/>
          <p:cNvSpPr/>
          <p:nvPr/>
        </p:nvSpPr>
        <p:spPr>
          <a:xfrm>
            <a:off x="4800600" y="3730752"/>
            <a:ext cx="4023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Premium Analytics</a:t>
            </a:r>
            <a:endParaRPr lang="en-US" sz="1100" dirty="0"/>
          </a:p>
        </p:txBody>
      </p:sp>
      <p:sp>
        <p:nvSpPr>
          <p:cNvPr id="24" name="Text 20"/>
          <p:cNvSpPr/>
          <p:nvPr/>
        </p:nvSpPr>
        <p:spPr>
          <a:xfrm>
            <a:off x="4800600" y="3986784"/>
            <a:ext cx="4023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9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Pre-built analytics products (tech mapping, landscape reports)</a:t>
            </a:r>
            <a:endParaRPr lang="en-US" sz="1000" dirty="0"/>
          </a:p>
        </p:txBody>
      </p:sp>
      <p:sp>
        <p:nvSpPr>
          <p:cNvPr id="25" name="Shape 21"/>
          <p:cNvSpPr/>
          <p:nvPr/>
        </p:nvSpPr>
        <p:spPr>
          <a:xfrm>
            <a:off x="4663440" y="4416552"/>
            <a:ext cx="54864" cy="530352"/>
          </a:xfrm>
          <a:prstGeom prst="rect">
            <a:avLst/>
          </a:prstGeom>
          <a:solidFill>
            <a:srgbClr val="007C77"/>
          </a:solidFill>
          <a:ln w="12700">
            <a:solidFill>
              <a:srgbClr val="007C77"/>
            </a:solidFill>
            <a:prstDash val="solid"/>
          </a:ln>
        </p:spPr>
        <p:txBody>
          <a:bodyPr/>
          <a:lstStyle/>
          <a:p>
            <a:endParaRPr lang="en-150"/>
          </a:p>
        </p:txBody>
      </p:sp>
      <p:sp>
        <p:nvSpPr>
          <p:cNvPr id="26" name="Text 22"/>
          <p:cNvSpPr/>
          <p:nvPr/>
        </p:nvSpPr>
        <p:spPr>
          <a:xfrm>
            <a:off x="4800600" y="4434840"/>
            <a:ext cx="4023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Data Feeds</a:t>
            </a:r>
            <a:endParaRPr lang="en-US" sz="1100" dirty="0"/>
          </a:p>
        </p:txBody>
      </p:sp>
      <p:sp>
        <p:nvSpPr>
          <p:cNvPr id="27" name="Text 23"/>
          <p:cNvSpPr/>
          <p:nvPr/>
        </p:nvSpPr>
        <p:spPr>
          <a:xfrm>
            <a:off x="4800600" y="4690872"/>
            <a:ext cx="4023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99BB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Tailored data pipelines for specific AI training requirements</a:t>
            </a:r>
            <a:endParaRPr lang="en-US" sz="1000" dirty="0"/>
          </a:p>
        </p:txBody>
      </p:sp>
      <p:sp>
        <p:nvSpPr>
          <p:cNvPr id="28" name="Text 24"/>
          <p:cNvSpPr/>
          <p:nvPr/>
        </p:nvSpPr>
        <p:spPr>
          <a:xfrm>
            <a:off x="228600" y="4828032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i="1" dirty="0">
                <a:solidFill>
                  <a:srgbClr val="00B4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1770</Words>
  <Application>Microsoft Office PowerPoint</Application>
  <PresentationFormat>On-screen Show (16:9)</PresentationFormat>
  <Paragraphs>253</Paragraphs>
  <Slides>14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Helvetica Neue LT Std</vt:lpstr>
      <vt:lpstr>Aptos</vt:lpstr>
      <vt:lpstr>Arial</vt:lpstr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ASEAN IP Register</vt:lpstr>
      <vt:lpstr>Brief History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you!  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Towards a Regional IP Register for Africa</dc:title>
  <dc:subject>PptxGenJS Presentation</dc:subject>
  <dc:creator>Dr. Juneho Jang, WIPO</dc:creator>
  <cp:lastModifiedBy>JANG Juneho</cp:lastModifiedBy>
  <cp:revision>4</cp:revision>
  <dcterms:created xsi:type="dcterms:W3CDTF">2026-04-16T09:18:29Z</dcterms:created>
  <dcterms:modified xsi:type="dcterms:W3CDTF">2026-04-17T07:41:47Z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f67ef74-ebea-48bf-9eae-94417d17ac62_Enabled">
    <vt:lpwstr>true</vt:lpwstr>
  </property>
  <property fmtid="{D5CDD505-2E9C-101B-9397-08002B2CF9AE}" pid="3" name="MSIP_Label_7f67ef74-ebea-48bf-9eae-94417d17ac62_SetDate">
    <vt:lpwstr>2026-04-16T14:07:55Z</vt:lpwstr>
  </property>
  <property fmtid="{D5CDD505-2E9C-101B-9397-08002B2CF9AE}" pid="4" name="MSIP_Label_7f67ef74-ebea-48bf-9eae-94417d17ac62_Method">
    <vt:lpwstr>Standard</vt:lpwstr>
  </property>
  <property fmtid="{D5CDD505-2E9C-101B-9397-08002B2CF9AE}" pid="5" name="MSIP_Label_7f67ef74-ebea-48bf-9eae-94417d17ac62_Name">
    <vt:lpwstr>POC Confidential Personal</vt:lpwstr>
  </property>
  <property fmtid="{D5CDD505-2E9C-101B-9397-08002B2CF9AE}" pid="6" name="MSIP_Label_7f67ef74-ebea-48bf-9eae-94417d17ac62_SiteId">
    <vt:lpwstr>faa31b06-8ccc-48c9-867f-f7510dd11c02</vt:lpwstr>
  </property>
  <property fmtid="{D5CDD505-2E9C-101B-9397-08002B2CF9AE}" pid="7" name="MSIP_Label_7f67ef74-ebea-48bf-9eae-94417d17ac62_ActionId">
    <vt:lpwstr>868bc8f8-07f1-4c0b-bb8b-e55c6f94f32d</vt:lpwstr>
  </property>
  <property fmtid="{D5CDD505-2E9C-101B-9397-08002B2CF9AE}" pid="8" name="MSIP_Label_7f67ef74-ebea-48bf-9eae-94417d17ac62_ContentBits">
    <vt:lpwstr>3</vt:lpwstr>
  </property>
  <property fmtid="{D5CDD505-2E9C-101B-9397-08002B2CF9AE}" pid="9" name="MSIP_Label_7f67ef74-ebea-48bf-9eae-94417d17ac62_Tag">
    <vt:lpwstr>10, 1, 2, 1</vt:lpwstr>
  </property>
  <property fmtid="{D5CDD505-2E9C-101B-9397-08002B2CF9AE}" pid="10" name="ClassificationContentMarkingFooterLocations">
    <vt:lpwstr>Office Theme:3</vt:lpwstr>
  </property>
  <property fmtid="{D5CDD505-2E9C-101B-9397-08002B2CF9AE}" pid="11" name="ClassificationContentMarkingFooterText">
    <vt:lpwstr>WIPO PERSONAL AND CONFIDENTIAL </vt:lpwstr>
  </property>
</Properties>
</file>