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notesMasterIdLst>
    <p:notesMasterId r:id="rId9"/>
  </p:notesMasterIdLst>
  <p:sldIdLst>
    <p:sldId id="522" r:id="rId2"/>
    <p:sldId id="500" r:id="rId3"/>
    <p:sldId id="363" r:id="rId4"/>
    <p:sldId id="523" r:id="rId5"/>
    <p:sldId id="524" r:id="rId6"/>
    <p:sldId id="526" r:id="rId7"/>
    <p:sldId id="52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lvio Edgar Miguel Manuel" initials="SEMM"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B846"/>
    <a:srgbClr val="FFFFFF"/>
    <a:srgbClr val="CC3300"/>
    <a:srgbClr val="FF3300"/>
    <a:srgbClr val="FF5050"/>
    <a:srgbClr val="F25A60"/>
    <a:srgbClr val="F51D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49" autoAdjust="0"/>
    <p:restoredTop sz="94660"/>
  </p:normalViewPr>
  <p:slideViewPr>
    <p:cSldViewPr snapToGrid="0">
      <p:cViewPr varScale="1">
        <p:scale>
          <a:sx n="82" d="100"/>
          <a:sy n="82" d="100"/>
        </p:scale>
        <p:origin x="187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741099-CFCD-411E-8E16-C6FD3CB35E10}" type="datetimeFigureOut">
              <a:rPr lang="en-US" smtClean="0"/>
              <a:t>4/21/2026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E84DB-C475-47B4-8FDA-ED1BEC3380CF}" type="slidenum">
              <a:rPr lang="en-US" smtClean="0"/>
              <a:t>‹nº›</a:t>
            </a:fld>
            <a:endParaRPr lang="en-US"/>
          </a:p>
        </p:txBody>
      </p:sp>
    </p:spTree>
    <p:extLst>
      <p:ext uri="{BB962C8B-B14F-4D97-AF65-F5344CB8AC3E}">
        <p14:creationId xmlns:p14="http://schemas.microsoft.com/office/powerpoint/2010/main" val="3652536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pt-PT"/>
              <a:t>Clique para editar o estilo de título do Modelo Global</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de subtítulo do Modelo Global</a:t>
            </a:r>
            <a:endParaRPr lang="en-US" dirty="0"/>
          </a:p>
        </p:txBody>
      </p:sp>
      <p:sp>
        <p:nvSpPr>
          <p:cNvPr id="4" name="Date Placeholder 3"/>
          <p:cNvSpPr>
            <a:spLocks noGrp="1"/>
          </p:cNvSpPr>
          <p:nvPr>
            <p:ph type="dt" sz="half" idx="10"/>
          </p:nvPr>
        </p:nvSpPr>
        <p:spPr/>
        <p:txBody>
          <a:bodyPr/>
          <a:lstStyle/>
          <a:p>
            <a:fld id="{9F84CB20-506A-4429-9669-150265662505}" type="datetimeFigureOut">
              <a:rPr lang="x-none" smtClean="0"/>
              <a:t>21/04/2026</a:t>
            </a:fld>
            <a:endParaRPr lang="x-none"/>
          </a:p>
        </p:txBody>
      </p:sp>
      <p:sp>
        <p:nvSpPr>
          <p:cNvPr id="5" name="Footer Placeholder 4"/>
          <p:cNvSpPr>
            <a:spLocks noGrp="1"/>
          </p:cNvSpPr>
          <p:nvPr>
            <p:ph type="ftr" sz="quarter" idx="11"/>
          </p:nvPr>
        </p:nvSpPr>
        <p:spPr/>
        <p:txBody>
          <a:bodyPr/>
          <a:lstStyle/>
          <a:p>
            <a:endParaRPr lang="x-none"/>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3269789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9F84CB20-506A-4429-9669-150265662505}" type="datetimeFigureOut">
              <a:rPr lang="x-none" smtClean="0"/>
              <a:t>21/04/2026</a:t>
            </a:fld>
            <a:endParaRPr lang="x-none"/>
          </a:p>
        </p:txBody>
      </p:sp>
      <p:sp>
        <p:nvSpPr>
          <p:cNvPr id="5" name="Footer Placeholder 4"/>
          <p:cNvSpPr>
            <a:spLocks noGrp="1"/>
          </p:cNvSpPr>
          <p:nvPr>
            <p:ph type="ftr" sz="quarter" idx="11"/>
          </p:nvPr>
        </p:nvSpPr>
        <p:spPr/>
        <p:txBody>
          <a:bodyPr/>
          <a:lstStyle/>
          <a:p>
            <a:endParaRPr lang="x-none"/>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763637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pt-PT"/>
              <a:t>Clique para editar o estilo de título do Modelo Global</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PT"/>
              <a:t>Clique para editar os estilos do texto de Modelo Global</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9F84CB20-506A-4429-9669-150265662505}" type="datetimeFigureOut">
              <a:rPr lang="x-none" smtClean="0"/>
              <a:t>21/04/2026</a:t>
            </a:fld>
            <a:endParaRPr lang="x-none"/>
          </a:p>
        </p:txBody>
      </p:sp>
      <p:sp>
        <p:nvSpPr>
          <p:cNvPr id="5" name="Footer Placeholder 4"/>
          <p:cNvSpPr>
            <a:spLocks noGrp="1"/>
          </p:cNvSpPr>
          <p:nvPr>
            <p:ph type="ftr" sz="quarter" idx="11"/>
          </p:nvPr>
        </p:nvSpPr>
        <p:spPr/>
        <p:txBody>
          <a:bodyPr/>
          <a:lstStyle/>
          <a:p>
            <a:endParaRPr lang="x-none"/>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EF5D81D-1202-47CE-8246-07CFAA70468A}" type="slidenum">
              <a:rPr lang="x-none" smtClean="0"/>
              <a:t>‹nº›</a:t>
            </a:fld>
            <a:endParaRPr lang="x-none"/>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8294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pt-PT"/>
              <a:t>Clique para editar o estilo de título do Modelo Global</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PT"/>
              <a:t>Clique para editar os estilos do texto de Modelo Global</a:t>
            </a:r>
          </a:p>
        </p:txBody>
      </p:sp>
      <p:sp>
        <p:nvSpPr>
          <p:cNvPr id="5" name="Date Placeholder 4"/>
          <p:cNvSpPr>
            <a:spLocks noGrp="1"/>
          </p:cNvSpPr>
          <p:nvPr>
            <p:ph type="dt" sz="half" idx="10"/>
          </p:nvPr>
        </p:nvSpPr>
        <p:spPr/>
        <p:txBody>
          <a:bodyPr/>
          <a:lstStyle/>
          <a:p>
            <a:fld id="{9F84CB20-506A-4429-9669-150265662505}" type="datetimeFigureOut">
              <a:rPr lang="x-none" smtClean="0"/>
              <a:t>21/04/2026</a:t>
            </a:fld>
            <a:endParaRPr lang="x-none"/>
          </a:p>
        </p:txBody>
      </p:sp>
      <p:sp>
        <p:nvSpPr>
          <p:cNvPr id="6" name="Footer Placeholder 5"/>
          <p:cNvSpPr>
            <a:spLocks noGrp="1"/>
          </p:cNvSpPr>
          <p:nvPr>
            <p:ph type="ftr" sz="quarter" idx="11"/>
          </p:nvPr>
        </p:nvSpPr>
        <p:spPr/>
        <p:txBody>
          <a:bodyPr/>
          <a:lstStyle/>
          <a:p>
            <a:endParaRPr lang="x-none"/>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1652502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ão de Nome com Citação">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pt-PT"/>
              <a:t>Clique para editar o estilo de título do Modelo Global</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PT"/>
              <a:t>Clique para editar os estilos do texto de Modelo Global</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PT"/>
              <a:t>Clique para editar os estilos do texto de Modelo Global</a:t>
            </a:r>
          </a:p>
        </p:txBody>
      </p:sp>
      <p:sp>
        <p:nvSpPr>
          <p:cNvPr id="5" name="Date Placeholder 4"/>
          <p:cNvSpPr>
            <a:spLocks noGrp="1"/>
          </p:cNvSpPr>
          <p:nvPr>
            <p:ph type="dt" sz="half" idx="10"/>
          </p:nvPr>
        </p:nvSpPr>
        <p:spPr/>
        <p:txBody>
          <a:bodyPr/>
          <a:lstStyle/>
          <a:p>
            <a:fld id="{9F84CB20-506A-4429-9669-150265662505}" type="datetimeFigureOut">
              <a:rPr lang="x-none" smtClean="0"/>
              <a:t>21/04/2026</a:t>
            </a:fld>
            <a:endParaRPr lang="x-none"/>
          </a:p>
        </p:txBody>
      </p:sp>
      <p:sp>
        <p:nvSpPr>
          <p:cNvPr id="6" name="Footer Placeholder 5"/>
          <p:cNvSpPr>
            <a:spLocks noGrp="1"/>
          </p:cNvSpPr>
          <p:nvPr>
            <p:ph type="ftr" sz="quarter" idx="11"/>
          </p:nvPr>
        </p:nvSpPr>
        <p:spPr/>
        <p:txBody>
          <a:bodyPr/>
          <a:lstStyle/>
          <a:p>
            <a:endParaRPr lang="x-none"/>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EF5D81D-1202-47CE-8246-07CFAA70468A}" type="slidenum">
              <a:rPr lang="x-none" smtClean="0"/>
              <a:t>‹nº›</a:t>
            </a:fld>
            <a:endParaRPr lang="x-none"/>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91855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pt-PT"/>
              <a:t>Clique para editar o estilo de título do Modelo Global</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PT"/>
              <a:t>Clique para editar os estilos do texto de Modelo Global</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t-PT"/>
              <a:t>Clique para editar os estilos do texto de Modelo Global</a:t>
            </a:r>
          </a:p>
        </p:txBody>
      </p:sp>
      <p:sp>
        <p:nvSpPr>
          <p:cNvPr id="5" name="Date Placeholder 4"/>
          <p:cNvSpPr>
            <a:spLocks noGrp="1"/>
          </p:cNvSpPr>
          <p:nvPr>
            <p:ph type="dt" sz="half" idx="10"/>
          </p:nvPr>
        </p:nvSpPr>
        <p:spPr/>
        <p:txBody>
          <a:bodyPr/>
          <a:lstStyle/>
          <a:p>
            <a:fld id="{9F84CB20-506A-4429-9669-150265662505}" type="datetimeFigureOut">
              <a:rPr lang="x-none" smtClean="0"/>
              <a:t>21/04/2026</a:t>
            </a:fld>
            <a:endParaRPr lang="x-none"/>
          </a:p>
        </p:txBody>
      </p:sp>
      <p:sp>
        <p:nvSpPr>
          <p:cNvPr id="6" name="Footer Placeholder 5"/>
          <p:cNvSpPr>
            <a:spLocks noGrp="1"/>
          </p:cNvSpPr>
          <p:nvPr>
            <p:ph type="ftr" sz="quarter" idx="11"/>
          </p:nvPr>
        </p:nvSpPr>
        <p:spPr/>
        <p:txBody>
          <a:bodyPr/>
          <a:lstStyle/>
          <a:p>
            <a:endParaRPr lang="x-none"/>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15784497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p:txBody>
          <a:bodyPr vert="eaVert" ancho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9F84CB20-506A-4429-9669-150265662505}" type="datetimeFigureOut">
              <a:rPr lang="x-none" smtClean="0"/>
              <a:t>21/04/2026</a:t>
            </a:fld>
            <a:endParaRPr lang="x-none"/>
          </a:p>
        </p:txBody>
      </p:sp>
      <p:sp>
        <p:nvSpPr>
          <p:cNvPr id="5" name="Footer Placeholder 4"/>
          <p:cNvSpPr>
            <a:spLocks noGrp="1"/>
          </p:cNvSpPr>
          <p:nvPr>
            <p:ph type="ftr" sz="quarter" idx="11"/>
          </p:nvPr>
        </p:nvSpPr>
        <p:spPr/>
        <p:txBody>
          <a:bodyPr/>
          <a:lstStyle/>
          <a:p>
            <a:endParaRPr lang="x-non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3553104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9F84CB20-506A-4429-9669-150265662505}" type="datetimeFigureOut">
              <a:rPr lang="x-none" smtClean="0"/>
              <a:t>21/04/2026</a:t>
            </a:fld>
            <a:endParaRPr lang="x-none"/>
          </a:p>
        </p:txBody>
      </p:sp>
      <p:sp>
        <p:nvSpPr>
          <p:cNvPr id="5" name="Footer Placeholder 4"/>
          <p:cNvSpPr>
            <a:spLocks noGrp="1"/>
          </p:cNvSpPr>
          <p:nvPr>
            <p:ph type="ftr" sz="quarter" idx="11"/>
          </p:nvPr>
        </p:nvSpPr>
        <p:spPr/>
        <p:txBody>
          <a:bodyPr/>
          <a:lstStyle/>
          <a:p>
            <a:endParaRPr lang="x-non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593889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pt-PT"/>
              <a:t>Clique para editar o estilo de título do Modelo Global</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9F84CB20-506A-4429-9669-150265662505}" type="datetimeFigureOut">
              <a:rPr lang="x-none" smtClean="0"/>
              <a:t>21/04/2026</a:t>
            </a:fld>
            <a:endParaRPr lang="x-none"/>
          </a:p>
        </p:txBody>
      </p:sp>
      <p:sp>
        <p:nvSpPr>
          <p:cNvPr id="5" name="Footer Placeholder 4"/>
          <p:cNvSpPr>
            <a:spLocks noGrp="1"/>
          </p:cNvSpPr>
          <p:nvPr>
            <p:ph type="ftr" sz="quarter" idx="11"/>
          </p:nvPr>
        </p:nvSpPr>
        <p:spPr/>
        <p:txBody>
          <a:bodyPr/>
          <a:lstStyle/>
          <a:p>
            <a:endParaRPr lang="x-non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37443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9F84CB20-506A-4429-9669-150265662505}" type="datetimeFigureOut">
              <a:rPr lang="x-none" smtClean="0"/>
              <a:t>21/04/2026</a:t>
            </a:fld>
            <a:endParaRPr lang="x-none"/>
          </a:p>
        </p:txBody>
      </p:sp>
      <p:sp>
        <p:nvSpPr>
          <p:cNvPr id="5" name="Footer Placeholder 4"/>
          <p:cNvSpPr>
            <a:spLocks noGrp="1"/>
          </p:cNvSpPr>
          <p:nvPr>
            <p:ph type="ftr" sz="quarter" idx="11"/>
          </p:nvPr>
        </p:nvSpPr>
        <p:spPr/>
        <p:txBody>
          <a:bodyPr/>
          <a:lstStyle/>
          <a:p>
            <a:endParaRPr lang="x-none"/>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3576505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Date Placeholder 4"/>
          <p:cNvSpPr>
            <a:spLocks noGrp="1"/>
          </p:cNvSpPr>
          <p:nvPr>
            <p:ph type="dt" sz="half" idx="10"/>
          </p:nvPr>
        </p:nvSpPr>
        <p:spPr/>
        <p:txBody>
          <a:bodyPr/>
          <a:lstStyle/>
          <a:p>
            <a:fld id="{9F84CB20-506A-4429-9669-150265662505}" type="datetimeFigureOut">
              <a:rPr lang="x-none" smtClean="0"/>
              <a:t>21/04/2026</a:t>
            </a:fld>
            <a:endParaRPr lang="x-none"/>
          </a:p>
        </p:txBody>
      </p:sp>
      <p:sp>
        <p:nvSpPr>
          <p:cNvPr id="6" name="Footer Placeholder 5"/>
          <p:cNvSpPr>
            <a:spLocks noGrp="1"/>
          </p:cNvSpPr>
          <p:nvPr>
            <p:ph type="ftr" sz="quarter" idx="11"/>
          </p:nvPr>
        </p:nvSpPr>
        <p:spPr/>
        <p:txBody>
          <a:bodyPr/>
          <a:lstStyle/>
          <a:p>
            <a:endParaRPr lang="x-none"/>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4200425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9F84CB20-506A-4429-9669-150265662505}" type="datetimeFigureOut">
              <a:rPr lang="x-none" smtClean="0"/>
              <a:t>21/04/2026</a:t>
            </a:fld>
            <a:endParaRPr lang="x-none"/>
          </a:p>
        </p:txBody>
      </p:sp>
      <p:sp>
        <p:nvSpPr>
          <p:cNvPr id="8" name="Footer Placeholder 7"/>
          <p:cNvSpPr>
            <a:spLocks noGrp="1"/>
          </p:cNvSpPr>
          <p:nvPr>
            <p:ph type="ftr" sz="quarter" idx="11"/>
          </p:nvPr>
        </p:nvSpPr>
        <p:spPr/>
        <p:txBody>
          <a:bodyPr/>
          <a:lstStyle/>
          <a:p>
            <a:endParaRPr lang="x-none"/>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1827224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pt-PT"/>
              <a:t>Clique para editar o estilo de título do Modelo Global</a:t>
            </a:r>
            <a:endParaRPr lang="en-US" dirty="0"/>
          </a:p>
        </p:txBody>
      </p:sp>
      <p:sp>
        <p:nvSpPr>
          <p:cNvPr id="3" name="Date Placeholder 2"/>
          <p:cNvSpPr>
            <a:spLocks noGrp="1"/>
          </p:cNvSpPr>
          <p:nvPr>
            <p:ph type="dt" sz="half" idx="10"/>
          </p:nvPr>
        </p:nvSpPr>
        <p:spPr/>
        <p:txBody>
          <a:bodyPr/>
          <a:lstStyle/>
          <a:p>
            <a:fld id="{9F84CB20-506A-4429-9669-150265662505}" type="datetimeFigureOut">
              <a:rPr lang="x-none" smtClean="0"/>
              <a:t>21/04/2026</a:t>
            </a:fld>
            <a:endParaRPr lang="x-none"/>
          </a:p>
        </p:txBody>
      </p:sp>
      <p:sp>
        <p:nvSpPr>
          <p:cNvPr id="4" name="Footer Placeholder 3"/>
          <p:cNvSpPr>
            <a:spLocks noGrp="1"/>
          </p:cNvSpPr>
          <p:nvPr>
            <p:ph type="ftr" sz="quarter" idx="11"/>
          </p:nvPr>
        </p:nvSpPr>
        <p:spPr/>
        <p:txBody>
          <a:bodyPr/>
          <a:lstStyle/>
          <a:p>
            <a:endParaRPr lang="x-none"/>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2919656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84CB20-506A-4429-9669-150265662505}" type="datetimeFigureOut">
              <a:rPr lang="x-none" smtClean="0"/>
              <a:t>21/04/2026</a:t>
            </a:fld>
            <a:endParaRPr lang="x-none"/>
          </a:p>
        </p:txBody>
      </p:sp>
      <p:sp>
        <p:nvSpPr>
          <p:cNvPr id="3" name="Footer Placeholder 2"/>
          <p:cNvSpPr>
            <a:spLocks noGrp="1"/>
          </p:cNvSpPr>
          <p:nvPr>
            <p:ph type="ftr" sz="quarter" idx="11"/>
          </p:nvPr>
        </p:nvSpPr>
        <p:spPr/>
        <p:txBody>
          <a:bodyPr/>
          <a:lstStyle/>
          <a:p>
            <a:endParaRPr lang="x-none"/>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2595662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pt-PT"/>
              <a:t>Clique para editar o estilo de título do Modelo Global</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9F84CB20-506A-4429-9669-150265662505}" type="datetimeFigureOut">
              <a:rPr lang="x-none" smtClean="0"/>
              <a:t>21/04/2026</a:t>
            </a:fld>
            <a:endParaRPr lang="x-none"/>
          </a:p>
        </p:txBody>
      </p:sp>
      <p:sp>
        <p:nvSpPr>
          <p:cNvPr id="6" name="Footer Placeholder 5"/>
          <p:cNvSpPr>
            <a:spLocks noGrp="1"/>
          </p:cNvSpPr>
          <p:nvPr>
            <p:ph type="ftr" sz="quarter" idx="11"/>
          </p:nvPr>
        </p:nvSpPr>
        <p:spPr/>
        <p:txBody>
          <a:bodyPr/>
          <a:lstStyle/>
          <a:p>
            <a:endParaRPr lang="x-non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975901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pt-PT"/>
              <a:t>Clique para editar o estilo de título do Modelo Global</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PT"/>
              <a:t>Clique no ícone para adicionar uma imagem</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9F84CB20-506A-4429-9669-150265662505}" type="datetimeFigureOut">
              <a:rPr lang="x-none" smtClean="0"/>
              <a:t>21/04/2026</a:t>
            </a:fld>
            <a:endParaRPr lang="x-none"/>
          </a:p>
        </p:txBody>
      </p:sp>
      <p:sp>
        <p:nvSpPr>
          <p:cNvPr id="6" name="Footer Placeholder 5"/>
          <p:cNvSpPr>
            <a:spLocks noGrp="1"/>
          </p:cNvSpPr>
          <p:nvPr>
            <p:ph type="ftr" sz="quarter" idx="11"/>
          </p:nvPr>
        </p:nvSpPr>
        <p:spPr/>
        <p:txBody>
          <a:bodyPr/>
          <a:lstStyle/>
          <a:p>
            <a:endParaRPr lang="x-none"/>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EF5D81D-1202-47CE-8246-07CFAA70468A}" type="slidenum">
              <a:rPr lang="x-none" smtClean="0"/>
              <a:t>‹nº›</a:t>
            </a:fld>
            <a:endParaRPr lang="x-none"/>
          </a:p>
        </p:txBody>
      </p:sp>
    </p:spTree>
    <p:extLst>
      <p:ext uri="{BB962C8B-B14F-4D97-AF65-F5344CB8AC3E}">
        <p14:creationId xmlns:p14="http://schemas.microsoft.com/office/powerpoint/2010/main" val="2248766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9F84CB20-506A-4429-9669-150265662505}" type="datetimeFigureOut">
              <a:rPr lang="x-none" smtClean="0"/>
              <a:t>21/04/2026</a:t>
            </a:fld>
            <a:endParaRPr lang="x-none"/>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EF5D81D-1202-47CE-8246-07CFAA70468A}" type="slidenum">
              <a:rPr lang="x-none" smtClean="0"/>
              <a:t>‹nº›</a:t>
            </a:fld>
            <a:endParaRPr lang="x-none"/>
          </a:p>
        </p:txBody>
      </p:sp>
    </p:spTree>
    <p:extLst>
      <p:ext uri="{BB962C8B-B14F-4D97-AF65-F5344CB8AC3E}">
        <p14:creationId xmlns:p14="http://schemas.microsoft.com/office/powerpoint/2010/main" val="2100415803"/>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4BB3E2C9-7764-42C2-9211-E32BAFCB0794}"/>
              </a:ext>
            </a:extLst>
          </p:cNvPr>
          <p:cNvSpPr/>
          <p:nvPr/>
        </p:nvSpPr>
        <p:spPr>
          <a:xfrm>
            <a:off x="6547451" y="5322498"/>
            <a:ext cx="2553419" cy="14664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p>
        </p:txBody>
      </p:sp>
      <p:sp>
        <p:nvSpPr>
          <p:cNvPr id="6" name="Faixa Diagonal 5">
            <a:extLst>
              <a:ext uri="{FF2B5EF4-FFF2-40B4-BE49-F238E27FC236}">
                <a16:creationId xmlns:a16="http://schemas.microsoft.com/office/drawing/2014/main" id="{C33AB9B9-7076-4075-B21E-4E1987DCD8F3}"/>
              </a:ext>
            </a:extLst>
          </p:cNvPr>
          <p:cNvSpPr/>
          <p:nvPr/>
        </p:nvSpPr>
        <p:spPr>
          <a:xfrm>
            <a:off x="0" y="0"/>
            <a:ext cx="258792" cy="405442"/>
          </a:xfrm>
          <a:prstGeom prst="diagStrip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solidFill>
                <a:schemeClr val="tx1"/>
              </a:solidFill>
            </a:endParaRPr>
          </a:p>
        </p:txBody>
      </p:sp>
      <p:pic>
        <p:nvPicPr>
          <p:cNvPr id="17" name="Imagem 16">
            <a:extLst>
              <a:ext uri="{FF2B5EF4-FFF2-40B4-BE49-F238E27FC236}">
                <a16:creationId xmlns:a16="http://schemas.microsoft.com/office/drawing/2014/main" id="{A837ADED-7CF2-484C-91F7-09F7E7EC8DDE}"/>
              </a:ext>
            </a:extLst>
          </p:cNvPr>
          <p:cNvPicPr>
            <a:picLocks noChangeAspect="1"/>
          </p:cNvPicPr>
          <p:nvPr/>
        </p:nvPicPr>
        <p:blipFill>
          <a:blip r:embed="rId2"/>
          <a:stretch>
            <a:fillRect/>
          </a:stretch>
        </p:blipFill>
        <p:spPr>
          <a:xfrm>
            <a:off x="5601739" y="5857522"/>
            <a:ext cx="1525689" cy="810001"/>
          </a:xfrm>
          <a:prstGeom prst="rect">
            <a:avLst/>
          </a:prstGeom>
        </p:spPr>
      </p:pic>
      <p:sp>
        <p:nvSpPr>
          <p:cNvPr id="18" name="object 3">
            <a:extLst>
              <a:ext uri="{FF2B5EF4-FFF2-40B4-BE49-F238E27FC236}">
                <a16:creationId xmlns:a16="http://schemas.microsoft.com/office/drawing/2014/main" id="{47175698-9854-453B-9CFA-5167FFDE361C}"/>
              </a:ext>
            </a:extLst>
          </p:cNvPr>
          <p:cNvSpPr/>
          <p:nvPr/>
        </p:nvSpPr>
        <p:spPr>
          <a:xfrm>
            <a:off x="4086103" y="202721"/>
            <a:ext cx="813701" cy="810883"/>
          </a:xfrm>
          <a:prstGeom prst="rect">
            <a:avLst/>
          </a:prstGeom>
          <a:blipFill>
            <a:blip r:embed="rId3"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endParaRPr>
          </a:p>
        </p:txBody>
      </p:sp>
      <p:sp>
        <p:nvSpPr>
          <p:cNvPr id="20" name="Retângulo 19">
            <a:extLst>
              <a:ext uri="{FF2B5EF4-FFF2-40B4-BE49-F238E27FC236}">
                <a16:creationId xmlns:a16="http://schemas.microsoft.com/office/drawing/2014/main" id="{1651CC6C-B781-4F5E-A54F-D0C54B3F5763}"/>
              </a:ext>
            </a:extLst>
          </p:cNvPr>
          <p:cNvSpPr/>
          <p:nvPr/>
        </p:nvSpPr>
        <p:spPr>
          <a:xfrm>
            <a:off x="1732909" y="1099426"/>
            <a:ext cx="5277492" cy="646331"/>
          </a:xfrm>
          <a:prstGeom prst="rect">
            <a:avLst/>
          </a:prstGeom>
        </p:spPr>
        <p:txBody>
          <a:bodyPr wrap="square">
            <a:spAutoFit/>
          </a:bodyPr>
          <a:lstStyle/>
          <a:p>
            <a:pPr algn="ctr"/>
            <a:r>
              <a:rPr lang="pt-PT" sz="1200" b="1" kern="0" spc="-5" dirty="0">
                <a:solidFill>
                  <a:prstClr val="black"/>
                </a:solidFill>
                <a:latin typeface="Cambria" panose="02040503050406030204" pitchFamily="18" charset="0"/>
                <a:ea typeface="Cambria" panose="02040503050406030204" pitchFamily="18" charset="0"/>
              </a:rPr>
              <a:t>REPÚBLIC </a:t>
            </a:r>
            <a:r>
              <a:rPr lang="pt-PT" sz="1200" b="1" kern="0" dirty="0">
                <a:solidFill>
                  <a:prstClr val="black"/>
                </a:solidFill>
                <a:latin typeface="Cambria" panose="02040503050406030204" pitchFamily="18" charset="0"/>
                <a:ea typeface="Cambria" panose="02040503050406030204" pitchFamily="18" charset="0"/>
              </a:rPr>
              <a:t>OF </a:t>
            </a:r>
            <a:r>
              <a:rPr lang="pt-PT" sz="1200" b="1" kern="0" spc="-5" dirty="0">
                <a:solidFill>
                  <a:prstClr val="black"/>
                </a:solidFill>
                <a:latin typeface="Cambria" panose="02040503050406030204" pitchFamily="18" charset="0"/>
                <a:ea typeface="Cambria" panose="02040503050406030204" pitchFamily="18" charset="0"/>
              </a:rPr>
              <a:t>ANGOLA  </a:t>
            </a:r>
          </a:p>
          <a:p>
            <a:pPr algn="ctr"/>
            <a:r>
              <a:rPr lang="pt-PT" sz="1200" b="1" kern="0" spc="-5" dirty="0">
                <a:solidFill>
                  <a:prstClr val="black"/>
                </a:solidFill>
                <a:latin typeface="Cambria" panose="02040503050406030204" pitchFamily="18" charset="0"/>
                <a:ea typeface="Cambria" panose="02040503050406030204" pitchFamily="18" charset="0"/>
              </a:rPr>
              <a:t>MINISTERY </a:t>
            </a:r>
            <a:r>
              <a:rPr lang="pt-PT" sz="1200" b="1" kern="0" dirty="0">
                <a:solidFill>
                  <a:prstClr val="black"/>
                </a:solidFill>
                <a:latin typeface="Cambria" panose="02040503050406030204" pitchFamily="18" charset="0"/>
                <a:ea typeface="Cambria" panose="02040503050406030204" pitchFamily="18" charset="0"/>
              </a:rPr>
              <a:t>OF </a:t>
            </a:r>
            <a:r>
              <a:rPr lang="pt-PT" sz="1200" b="1" kern="0" spc="-5" dirty="0">
                <a:solidFill>
                  <a:prstClr val="black"/>
                </a:solidFill>
                <a:latin typeface="Cambria" panose="02040503050406030204" pitchFamily="18" charset="0"/>
                <a:ea typeface="Cambria" panose="02040503050406030204" pitchFamily="18" charset="0"/>
              </a:rPr>
              <a:t>INDUSTRY </a:t>
            </a:r>
            <a:r>
              <a:rPr lang="pt-PT" sz="1200" b="1" kern="0" dirty="0">
                <a:solidFill>
                  <a:prstClr val="black"/>
                </a:solidFill>
                <a:latin typeface="Cambria" panose="02040503050406030204" pitchFamily="18" charset="0"/>
                <a:ea typeface="Cambria" panose="02040503050406030204" pitchFamily="18" charset="0"/>
              </a:rPr>
              <a:t>AND</a:t>
            </a:r>
            <a:r>
              <a:rPr lang="pt-PT" sz="1200" b="1" kern="0" spc="-95" dirty="0">
                <a:solidFill>
                  <a:prstClr val="black"/>
                </a:solidFill>
                <a:latin typeface="Cambria" panose="02040503050406030204" pitchFamily="18" charset="0"/>
                <a:ea typeface="Cambria" panose="02040503050406030204" pitchFamily="18" charset="0"/>
              </a:rPr>
              <a:t> </a:t>
            </a:r>
            <a:r>
              <a:rPr lang="pt-PT" sz="1200" b="1" kern="0" spc="-10" dirty="0">
                <a:solidFill>
                  <a:prstClr val="black"/>
                </a:solidFill>
                <a:latin typeface="Cambria" panose="02040503050406030204" pitchFamily="18" charset="0"/>
                <a:ea typeface="Cambria" panose="02040503050406030204" pitchFamily="18" charset="0"/>
              </a:rPr>
              <a:t>COMMERCE</a:t>
            </a:r>
          </a:p>
          <a:p>
            <a:pPr algn="ctr"/>
            <a:r>
              <a:rPr lang="pt-PT" sz="1200" b="1" kern="0" spc="-10" dirty="0">
                <a:solidFill>
                  <a:prstClr val="black"/>
                </a:solidFill>
                <a:latin typeface="Cambria" panose="02040503050406030204" pitchFamily="18" charset="0"/>
                <a:ea typeface="Cambria" panose="02040503050406030204" pitchFamily="18" charset="0"/>
              </a:rPr>
              <a:t>ANGOLAN INSTITUTE OF INDUSTRIAL PROPERTY</a:t>
            </a:r>
          </a:p>
        </p:txBody>
      </p:sp>
      <p:pic>
        <p:nvPicPr>
          <p:cNvPr id="22" name="Gráfico 21">
            <a:extLst>
              <a:ext uri="{FF2B5EF4-FFF2-40B4-BE49-F238E27FC236}">
                <a16:creationId xmlns:a16="http://schemas.microsoft.com/office/drawing/2014/main" id="{A7A924D7-C792-48BA-8AFC-0B98C39A6E69}"/>
              </a:ext>
            </a:extLst>
          </p:cNvPr>
          <p:cNvPicPr>
            <a:picLocks noChangeAspect="1"/>
          </p:cNvPicPr>
          <p:nvPr/>
        </p:nvPicPr>
        <p:blipFill rotWithShape="1">
          <a:blip>
            <a:extLst>
              <a:ext uri="{96DAC541-7B7A-43D3-8B79-37D633B846F1}">
                <asvg:svgBlip xmlns:asvg="http://schemas.microsoft.com/office/drawing/2016/SVG/main" r:embed="rId4"/>
              </a:ext>
            </a:extLst>
          </a:blip>
          <a:srcRect r="45139"/>
          <a:stretch/>
        </p:blipFill>
        <p:spPr>
          <a:xfrm>
            <a:off x="3426942" y="6197288"/>
            <a:ext cx="1628722" cy="340179"/>
          </a:xfrm>
          <a:prstGeom prst="rect">
            <a:avLst/>
          </a:prstGeom>
        </p:spPr>
      </p:pic>
      <p:pic>
        <p:nvPicPr>
          <p:cNvPr id="24" name="Imagem 23" descr="Descrição: C:\Users\CANDID~1\AppData\Local\Temp\Rar$DI00.017\iapi_logocores.png">
            <a:extLst>
              <a:ext uri="{FF2B5EF4-FFF2-40B4-BE49-F238E27FC236}">
                <a16:creationId xmlns:a16="http://schemas.microsoft.com/office/drawing/2014/main" id="{D09D737B-6FB0-488D-B04A-A0548506C81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07406" y="6092731"/>
            <a:ext cx="1230140" cy="52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gem 24">
            <a:extLst>
              <a:ext uri="{FF2B5EF4-FFF2-40B4-BE49-F238E27FC236}">
                <a16:creationId xmlns:a16="http://schemas.microsoft.com/office/drawing/2014/main" id="{31F824BD-7BA2-493F-BDC4-F5399C975B37}"/>
              </a:ext>
            </a:extLst>
          </p:cNvPr>
          <p:cNvPicPr/>
          <p:nvPr/>
        </p:nvPicPr>
        <p:blipFill rotWithShape="1">
          <a:blip r:embed="rId6"/>
          <a:srcRect l="26347" t="40038" r="64427" b="54715"/>
          <a:stretch>
            <a:fillRect/>
          </a:stretch>
        </p:blipFill>
        <p:spPr bwMode="auto">
          <a:xfrm>
            <a:off x="2651973" y="6185011"/>
            <a:ext cx="774969" cy="3401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53210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C3F2ECFE-B221-4080-AE6B-EA4E12E538E7}"/>
              </a:ext>
            </a:extLst>
          </p:cNvPr>
          <p:cNvSpPr/>
          <p:nvPr/>
        </p:nvSpPr>
        <p:spPr>
          <a:xfrm>
            <a:off x="6486358" y="5191869"/>
            <a:ext cx="2553419" cy="14664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p>
        </p:txBody>
      </p:sp>
      <p:sp>
        <p:nvSpPr>
          <p:cNvPr id="5" name="Retângulo 4"/>
          <p:cNvSpPr/>
          <p:nvPr/>
        </p:nvSpPr>
        <p:spPr>
          <a:xfrm>
            <a:off x="1446244" y="744703"/>
            <a:ext cx="5831633" cy="954107"/>
          </a:xfrm>
          <a:prstGeom prst="rect">
            <a:avLst/>
          </a:prstGeom>
        </p:spPr>
        <p:txBody>
          <a:bodyPr wrap="square">
            <a:spAutoFit/>
          </a:bodyPr>
          <a:lstStyle/>
          <a:p>
            <a:pPr lvl="0" algn="ctr" defTabSz="914400">
              <a:defRPr/>
            </a:pPr>
            <a:r>
              <a:rPr lang="en-US" sz="2800" b="1" kern="0" dirty="0">
                <a:solidFill>
                  <a:prstClr val="black"/>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Data Quality Challenges and Solutions at IAPI</a:t>
            </a:r>
            <a:r>
              <a:rPr kumimoji="0" lang="pt-PT"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Cambria" panose="02040503050406030204" pitchFamily="18" charset="0"/>
              </a:rPr>
              <a:t> </a:t>
            </a:r>
          </a:p>
        </p:txBody>
      </p:sp>
      <p:sp>
        <p:nvSpPr>
          <p:cNvPr id="8" name="Rectângulo 7"/>
          <p:cNvSpPr/>
          <p:nvPr/>
        </p:nvSpPr>
        <p:spPr>
          <a:xfrm>
            <a:off x="727243" y="1267924"/>
            <a:ext cx="7689513" cy="1015663"/>
          </a:xfrm>
          <a:prstGeom prst="rect">
            <a:avLst/>
          </a:prstGeom>
        </p:spPr>
        <p:txBody>
          <a:bodyPr wrap="square">
            <a:spAutoFit/>
          </a:bodyPr>
          <a:lstStyle/>
          <a:p>
            <a:pPr marL="0" marR="0" lvl="0" indent="0" algn="just" defTabSz="457200" rtl="0" eaLnBrk="1" fontAlgn="base" latinLnBrk="0" hangingPunct="1">
              <a:lnSpc>
                <a:spcPct val="100000"/>
              </a:lnSpc>
              <a:spcBef>
                <a:spcPts val="0"/>
              </a:spcBef>
              <a:spcAft>
                <a:spcPts val="0"/>
              </a:spcAft>
              <a:buClrTx/>
              <a:buSzTx/>
              <a:buFontTx/>
              <a:buNone/>
              <a:tabLst/>
              <a:defRPr/>
            </a:pPr>
            <a:endParaRPr lang="pt-PT" sz="2000" dirty="0">
              <a:solidFill>
                <a:prstClr val="black"/>
              </a:solidFill>
              <a:latin typeface="Arial Narrow" panose="020B0606020202030204" pitchFamily="34" charset="0"/>
              <a:ea typeface="Cambria" panose="02040503050406030204" pitchFamily="18" charset="0"/>
            </a:endParaRPr>
          </a:p>
          <a:p>
            <a:pPr marL="0" marR="0" lvl="0" indent="0" algn="just" defTabSz="457200" rtl="0" eaLnBrk="1" fontAlgn="base" latinLnBrk="0" hangingPunct="1">
              <a:lnSpc>
                <a:spcPct val="100000"/>
              </a:lnSpc>
              <a:spcBef>
                <a:spcPts val="0"/>
              </a:spcBef>
              <a:spcAft>
                <a:spcPts val="0"/>
              </a:spcAft>
              <a:buClrTx/>
              <a:buSzTx/>
              <a:buFontTx/>
              <a:buNone/>
              <a:tabLst/>
              <a:defRPr/>
            </a:pPr>
            <a:endParaRPr kumimoji="0" lang="pt-PT" sz="2000" b="0" i="0" u="none" strike="noStrike" kern="1200" cap="none" spc="0" normalizeH="0" baseline="0" noProof="0" dirty="0">
              <a:ln>
                <a:noFill/>
              </a:ln>
              <a:solidFill>
                <a:prstClr val="black"/>
              </a:solidFill>
              <a:effectLst/>
              <a:uLnTx/>
              <a:uFillTx/>
              <a:latin typeface="Arial Narrow" panose="020B0606020202030204" pitchFamily="34" charset="0"/>
              <a:ea typeface="Cambria" panose="02040503050406030204" pitchFamily="18" charset="0"/>
              <a:cs typeface="+mn-cs"/>
            </a:endParaRPr>
          </a:p>
          <a:p>
            <a:pPr marL="0" marR="0" lvl="0" indent="0" algn="just" defTabSz="457200" rtl="0" eaLnBrk="1" fontAlgn="base" latinLnBrk="0" hangingPunct="1">
              <a:lnSpc>
                <a:spcPct val="100000"/>
              </a:lnSpc>
              <a:spcBef>
                <a:spcPts val="0"/>
              </a:spcBef>
              <a:spcAft>
                <a:spcPts val="0"/>
              </a:spcAft>
              <a:buClrTx/>
              <a:buSzTx/>
              <a:buFontTx/>
              <a:buNone/>
              <a:tabLst/>
              <a:defRPr/>
            </a:pPr>
            <a:endParaRPr kumimoji="0" lang="pt-PT" sz="20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sp>
        <p:nvSpPr>
          <p:cNvPr id="4" name="CaixaDeTexto 3">
            <a:extLst>
              <a:ext uri="{FF2B5EF4-FFF2-40B4-BE49-F238E27FC236}">
                <a16:creationId xmlns:a16="http://schemas.microsoft.com/office/drawing/2014/main" id="{03871C11-49E9-FE4F-272F-4261D54D3B7E}"/>
              </a:ext>
            </a:extLst>
          </p:cNvPr>
          <p:cNvSpPr txBox="1"/>
          <p:nvPr/>
        </p:nvSpPr>
        <p:spPr>
          <a:xfrm>
            <a:off x="727243" y="2828837"/>
            <a:ext cx="7035825" cy="923330"/>
          </a:xfrm>
          <a:prstGeom prst="rect">
            <a:avLst/>
          </a:prstGeom>
          <a:noFill/>
        </p:spPr>
        <p:txBody>
          <a:bodyPr wrap="square">
            <a:spAutoFit/>
          </a:bodyPr>
          <a:lstStyle/>
          <a:p>
            <a:pPr algn="ctr"/>
            <a:r>
              <a:rPr lang="pt-PT" dirty="0">
                <a:latin typeface="Aharoni" panose="020F0502020204030204" pitchFamily="2" charset="-79"/>
                <a:cs typeface="Aharoni" panose="020F0502020204030204" pitchFamily="2" charset="-79"/>
              </a:rPr>
              <a:t>Microsoft Access &amp; IPAS</a:t>
            </a:r>
          </a:p>
          <a:p>
            <a:r>
              <a:rPr lang="en-US" dirty="0">
                <a:latin typeface="Aharoni" panose="020F0502020204030204" pitchFamily="2" charset="-79"/>
                <a:cs typeface="Aharoni" panose="020F0502020204030204" pitchFamily="2" charset="-79"/>
              </a:rPr>
              <a:t>Data migration from Microsoft Access to IPAS improved overall data quality</a:t>
            </a:r>
            <a:endParaRPr lang="pt-PT" dirty="0">
              <a:latin typeface="Aharoni" panose="020F0502020204030204" pitchFamily="2" charset="-79"/>
              <a:cs typeface="Aharoni" panose="020F0502020204030204" pitchFamily="2" charset="-79"/>
            </a:endParaRPr>
          </a:p>
        </p:txBody>
      </p:sp>
      <p:pic>
        <p:nvPicPr>
          <p:cNvPr id="9" name="Imagem 8" descr="Descrição: C:\Users\CANDID~1\AppData\Local\Temp\Rar$DI00.017\iapi_logocores.png">
            <a:extLst>
              <a:ext uri="{FF2B5EF4-FFF2-40B4-BE49-F238E27FC236}">
                <a16:creationId xmlns:a16="http://schemas.microsoft.com/office/drawing/2014/main" id="{9D286E54-17F6-A40F-51AD-33F45170259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5112" y="6117032"/>
            <a:ext cx="1521254" cy="6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m 9">
            <a:extLst>
              <a:ext uri="{FF2B5EF4-FFF2-40B4-BE49-F238E27FC236}">
                <a16:creationId xmlns:a16="http://schemas.microsoft.com/office/drawing/2014/main" id="{46D990A5-354C-1714-417C-1D029548553E}"/>
              </a:ext>
            </a:extLst>
          </p:cNvPr>
          <p:cNvPicPr/>
          <p:nvPr/>
        </p:nvPicPr>
        <p:blipFill rotWithShape="1">
          <a:blip r:embed="rId3"/>
          <a:srcRect l="26347" t="40038" r="64849" b="55460"/>
          <a:stretch>
            <a:fillRect/>
          </a:stretch>
        </p:blipFill>
        <p:spPr bwMode="auto">
          <a:xfrm>
            <a:off x="1160251" y="6131702"/>
            <a:ext cx="1219055" cy="501546"/>
          </a:xfrm>
          <a:prstGeom prst="rect">
            <a:avLst/>
          </a:prstGeom>
          <a:ln>
            <a:noFill/>
          </a:ln>
          <a:extLst>
            <a:ext uri="{53640926-AAD7-44D8-BBD7-CCE9431645EC}">
              <a14:shadowObscured xmlns:a14="http://schemas.microsoft.com/office/drawing/2010/main"/>
            </a:ext>
          </a:extLst>
        </p:spPr>
      </p:pic>
      <p:sp>
        <p:nvSpPr>
          <p:cNvPr id="11" name="CaixaDeTexto 10">
            <a:extLst>
              <a:ext uri="{FF2B5EF4-FFF2-40B4-BE49-F238E27FC236}">
                <a16:creationId xmlns:a16="http://schemas.microsoft.com/office/drawing/2014/main" id="{C96C482F-3D28-0411-0116-9CBF82709A48}"/>
              </a:ext>
            </a:extLst>
          </p:cNvPr>
          <p:cNvSpPr txBox="1"/>
          <p:nvPr/>
        </p:nvSpPr>
        <p:spPr>
          <a:xfrm>
            <a:off x="961051" y="5405411"/>
            <a:ext cx="3741577" cy="369332"/>
          </a:xfrm>
          <a:prstGeom prst="rect">
            <a:avLst/>
          </a:prstGeom>
          <a:noFill/>
        </p:spPr>
        <p:txBody>
          <a:bodyPr wrap="square" rtlCol="0">
            <a:spAutoFit/>
          </a:bodyPr>
          <a:lstStyle/>
          <a:p>
            <a:r>
              <a:rPr lang="pt-PT" dirty="0"/>
              <a:t>Cândido Duarte &amp; Isaura Sousa</a:t>
            </a:r>
          </a:p>
        </p:txBody>
      </p:sp>
    </p:spTree>
    <p:extLst>
      <p:ext uri="{BB962C8B-B14F-4D97-AF65-F5344CB8AC3E}">
        <p14:creationId xmlns:p14="http://schemas.microsoft.com/office/powerpoint/2010/main" val="1926022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ângulo 11">
            <a:extLst>
              <a:ext uri="{FF2B5EF4-FFF2-40B4-BE49-F238E27FC236}">
                <a16:creationId xmlns:a16="http://schemas.microsoft.com/office/drawing/2014/main" id="{F310FF4F-B766-4CF6-88B5-EBE54F89C309}"/>
              </a:ext>
            </a:extLst>
          </p:cNvPr>
          <p:cNvSpPr/>
          <p:nvPr/>
        </p:nvSpPr>
        <p:spPr>
          <a:xfrm>
            <a:off x="6547451" y="5322498"/>
            <a:ext cx="2553419" cy="14664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p>
        </p:txBody>
      </p:sp>
      <p:sp>
        <p:nvSpPr>
          <p:cNvPr id="13" name="Retângulo 12">
            <a:extLst>
              <a:ext uri="{FF2B5EF4-FFF2-40B4-BE49-F238E27FC236}">
                <a16:creationId xmlns:a16="http://schemas.microsoft.com/office/drawing/2014/main" id="{EBAE2D8E-7228-4164-BEC6-BD35A161D9AD}"/>
              </a:ext>
            </a:extLst>
          </p:cNvPr>
          <p:cNvSpPr/>
          <p:nvPr/>
        </p:nvSpPr>
        <p:spPr>
          <a:xfrm>
            <a:off x="-8626" y="6016283"/>
            <a:ext cx="9144000" cy="850416"/>
          </a:xfrm>
          <a:prstGeom prst="rect">
            <a:avLst/>
          </a:prstGeom>
          <a:solidFill>
            <a:sysClr val="window" lastClr="FFFFFF"/>
          </a:solidFill>
          <a:ln w="12700" cap="flat" cmpd="sng" algn="ctr">
            <a:solidFill>
              <a:schemeClr val="tx1"/>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4" name="Gráfico 13">
            <a:extLst>
              <a:ext uri="{FF2B5EF4-FFF2-40B4-BE49-F238E27FC236}">
                <a16:creationId xmlns:a16="http://schemas.microsoft.com/office/drawing/2014/main" id="{BCE14C12-561D-40CE-B4D0-3B513E496CD4}"/>
              </a:ext>
            </a:extLst>
          </p:cNvPr>
          <p:cNvPicPr>
            <a:picLocks noChangeAspect="1"/>
          </p:cNvPicPr>
          <p:nvPr/>
        </p:nvPicPr>
        <p:blipFill rotWithShape="1">
          <a:blip>
            <a:extLst>
              <a:ext uri="{96DAC541-7B7A-43D3-8B79-37D633B846F1}">
                <asvg:svgBlip xmlns:asvg="http://schemas.microsoft.com/office/drawing/2016/SVG/main" r:embed="rId2"/>
              </a:ext>
            </a:extLst>
          </a:blip>
          <a:srcRect r="45139"/>
          <a:stretch/>
        </p:blipFill>
        <p:spPr>
          <a:xfrm>
            <a:off x="4106617" y="6195396"/>
            <a:ext cx="2401321" cy="501546"/>
          </a:xfrm>
          <a:prstGeom prst="rect">
            <a:avLst/>
          </a:prstGeom>
        </p:spPr>
      </p:pic>
      <p:pic>
        <p:nvPicPr>
          <p:cNvPr id="16" name="Imagem 15" descr="Descrição: C:\Users\CANDID~1\AppData\Local\Temp\Rar$DI00.017\iapi_logocores.png">
            <a:extLst>
              <a:ext uri="{FF2B5EF4-FFF2-40B4-BE49-F238E27FC236}">
                <a16:creationId xmlns:a16="http://schemas.microsoft.com/office/drawing/2014/main" id="{DAC16482-9CD6-4B67-AF90-D411E819C5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5112" y="6117032"/>
            <a:ext cx="1521254" cy="6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m 16">
            <a:extLst>
              <a:ext uri="{FF2B5EF4-FFF2-40B4-BE49-F238E27FC236}">
                <a16:creationId xmlns:a16="http://schemas.microsoft.com/office/drawing/2014/main" id="{8BC35AE9-73F9-48A8-93CC-88A4A3189013}"/>
              </a:ext>
            </a:extLst>
          </p:cNvPr>
          <p:cNvPicPr/>
          <p:nvPr/>
        </p:nvPicPr>
        <p:blipFill rotWithShape="1">
          <a:blip r:embed="rId4"/>
          <a:srcRect l="26347" t="40038" r="64849" b="55460"/>
          <a:stretch>
            <a:fillRect/>
          </a:stretch>
        </p:blipFill>
        <p:spPr bwMode="auto">
          <a:xfrm>
            <a:off x="1160251" y="6131702"/>
            <a:ext cx="1219055" cy="501546"/>
          </a:xfrm>
          <a:prstGeom prst="rect">
            <a:avLst/>
          </a:prstGeom>
          <a:ln>
            <a:noFill/>
          </a:ln>
          <a:extLst>
            <a:ext uri="{53640926-AAD7-44D8-BBD7-CCE9431645EC}">
              <a14:shadowObscured xmlns:a14="http://schemas.microsoft.com/office/drawing/2010/main"/>
            </a:ext>
          </a:extLst>
        </p:spPr>
      </p:pic>
      <p:sp>
        <p:nvSpPr>
          <p:cNvPr id="7" name="CaixaDeTexto 6">
            <a:extLst>
              <a:ext uri="{FF2B5EF4-FFF2-40B4-BE49-F238E27FC236}">
                <a16:creationId xmlns:a16="http://schemas.microsoft.com/office/drawing/2014/main" id="{49F43024-8224-E4B4-409C-E9AA2C64C445}"/>
              </a:ext>
            </a:extLst>
          </p:cNvPr>
          <p:cNvSpPr txBox="1"/>
          <p:nvPr/>
        </p:nvSpPr>
        <p:spPr>
          <a:xfrm>
            <a:off x="802432" y="1979750"/>
            <a:ext cx="7147250" cy="2031325"/>
          </a:xfrm>
          <a:prstGeom prst="rect">
            <a:avLst/>
          </a:prstGeom>
          <a:noFill/>
        </p:spPr>
        <p:txBody>
          <a:bodyPr wrap="square">
            <a:spAutoFit/>
          </a:bodyPr>
          <a:lstStyle/>
          <a:p>
            <a:pPr algn="just"/>
            <a:r>
              <a:rPr lang="en-US" dirty="0">
                <a:latin typeface="Aharoni" panose="02010803020104030203" pitchFamily="2" charset="-79"/>
                <a:cs typeface="Aharoni" panose="02010803020104030203" pitchFamily="2" charset="-79"/>
              </a:rPr>
              <a:t>We highly value statistical data because it serves as a guiding compass, allowing us to pay closer attention to aspects we sometimes overlook, such as which provinces or countries need more attention, the volume of incoming applications, the number of applications processed, the backlog in processing applications, among others</a:t>
            </a:r>
            <a:endParaRPr lang="pt-PT" dirty="0">
              <a:latin typeface="Aharoni" panose="02010803020104030203" pitchFamily="2" charset="-79"/>
              <a:cs typeface="Aharoni" panose="02010803020104030203" pitchFamily="2" charset="-79"/>
            </a:endParaRPr>
          </a:p>
          <a:p>
            <a:pPr marL="285750" indent="-285750">
              <a:buFont typeface="Wingdings" panose="05000000000000000000" pitchFamily="2" charset="2"/>
              <a:buChar char="ü"/>
            </a:pPr>
            <a:endParaRPr lang="pt-PT" dirty="0"/>
          </a:p>
        </p:txBody>
      </p:sp>
      <p:sp>
        <p:nvSpPr>
          <p:cNvPr id="20" name="CaixaDeTexto 19">
            <a:extLst>
              <a:ext uri="{FF2B5EF4-FFF2-40B4-BE49-F238E27FC236}">
                <a16:creationId xmlns:a16="http://schemas.microsoft.com/office/drawing/2014/main" id="{46FD9378-C0A0-F5E2-D3C6-793B22B1CACC}"/>
              </a:ext>
            </a:extLst>
          </p:cNvPr>
          <p:cNvSpPr txBox="1"/>
          <p:nvPr/>
        </p:nvSpPr>
        <p:spPr>
          <a:xfrm>
            <a:off x="1485900" y="799713"/>
            <a:ext cx="4576664" cy="400110"/>
          </a:xfrm>
          <a:prstGeom prst="rect">
            <a:avLst/>
          </a:prstGeom>
          <a:noFill/>
        </p:spPr>
        <p:txBody>
          <a:bodyPr wrap="square">
            <a:spAutoFit/>
          </a:bodyPr>
          <a:lstStyle/>
          <a:p>
            <a:pPr algn="ctr"/>
            <a:r>
              <a:rPr lang="pt-PT" sz="2000" dirty="0">
                <a:latin typeface="Algerian" panose="04020705040A02060702" pitchFamily="82" charset="0"/>
              </a:rPr>
              <a:t>INTRODUCTION	</a:t>
            </a:r>
          </a:p>
        </p:txBody>
      </p:sp>
    </p:spTree>
    <p:extLst>
      <p:ext uri="{BB962C8B-B14F-4D97-AF65-F5344CB8AC3E}">
        <p14:creationId xmlns:p14="http://schemas.microsoft.com/office/powerpoint/2010/main" val="1418689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extLst>
              <a:ext uri="{BEBA8EAE-BF5A-486C-A8C5-ECC9F3942E4B}">
                <a14:imgProps xmlns:a14="http://schemas.microsoft.com/office/drawing/2010/main">
                  <a14:imgLayer r:embed="rId3">
                    <a14:imgEffect>
                      <a14:sharpenSoften amount="29000"/>
                    </a14:imgEffect>
                    <a14:imgEffect>
                      <a14:brightnessContrast contrast="1000"/>
                    </a14:imgEffect>
                  </a14:imgLayer>
                </a14:imgProps>
              </a:ext>
            </a:extLst>
          </a:blip>
          <a:srcRect/>
          <a:stretch>
            <a:fillRect/>
          </a:stretch>
        </a:blipFill>
        <a:effectLst/>
      </p:bgPr>
    </p:bg>
    <p:spTree>
      <p:nvGrpSpPr>
        <p:cNvPr id="1" name="">
          <a:extLst>
            <a:ext uri="{FF2B5EF4-FFF2-40B4-BE49-F238E27FC236}">
              <a16:creationId xmlns:a16="http://schemas.microsoft.com/office/drawing/2014/main" id="{19D43DE0-1F08-6151-411D-CFC58A30ACB7}"/>
            </a:ext>
          </a:extLst>
        </p:cNvPr>
        <p:cNvGrpSpPr/>
        <p:nvPr/>
      </p:nvGrpSpPr>
      <p:grpSpPr>
        <a:xfrm>
          <a:off x="0" y="0"/>
          <a:ext cx="0" cy="0"/>
          <a:chOff x="0" y="0"/>
          <a:chExt cx="0" cy="0"/>
        </a:xfrm>
      </p:grpSpPr>
      <p:sp>
        <p:nvSpPr>
          <p:cNvPr id="12" name="Retângulo 11">
            <a:extLst>
              <a:ext uri="{FF2B5EF4-FFF2-40B4-BE49-F238E27FC236}">
                <a16:creationId xmlns:a16="http://schemas.microsoft.com/office/drawing/2014/main" id="{68631E03-B96E-63C6-113F-2AC31FC839C4}"/>
              </a:ext>
            </a:extLst>
          </p:cNvPr>
          <p:cNvSpPr/>
          <p:nvPr/>
        </p:nvSpPr>
        <p:spPr>
          <a:xfrm>
            <a:off x="6547451" y="5322498"/>
            <a:ext cx="2553419" cy="14664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p>
        </p:txBody>
      </p:sp>
      <p:sp>
        <p:nvSpPr>
          <p:cNvPr id="13" name="Retângulo 12">
            <a:extLst>
              <a:ext uri="{FF2B5EF4-FFF2-40B4-BE49-F238E27FC236}">
                <a16:creationId xmlns:a16="http://schemas.microsoft.com/office/drawing/2014/main" id="{A5001B8F-753F-41E4-1249-78B634CBBB67}"/>
              </a:ext>
            </a:extLst>
          </p:cNvPr>
          <p:cNvSpPr/>
          <p:nvPr/>
        </p:nvSpPr>
        <p:spPr>
          <a:xfrm>
            <a:off x="-8626" y="6016283"/>
            <a:ext cx="9144000" cy="850416"/>
          </a:xfrm>
          <a:prstGeom prst="rect">
            <a:avLst/>
          </a:prstGeom>
          <a:solidFill>
            <a:sysClr val="window" lastClr="FFFFFF"/>
          </a:solidFill>
          <a:ln w="12700" cap="flat" cmpd="sng" algn="ctr">
            <a:solidFill>
              <a:schemeClr val="tx1"/>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4" name="Gráfico 13">
            <a:extLst>
              <a:ext uri="{FF2B5EF4-FFF2-40B4-BE49-F238E27FC236}">
                <a16:creationId xmlns:a16="http://schemas.microsoft.com/office/drawing/2014/main" id="{3A5DCB9B-B4C9-DDBD-4343-5C954E1BDA63}"/>
              </a:ext>
            </a:extLst>
          </p:cNvPr>
          <p:cNvPicPr>
            <a:picLocks noChangeAspect="1"/>
          </p:cNvPicPr>
          <p:nvPr/>
        </p:nvPicPr>
        <p:blipFill rotWithShape="1">
          <a:blip>
            <a:extLst>
              <a:ext uri="{96DAC541-7B7A-43D3-8B79-37D633B846F1}">
                <asvg:svgBlip xmlns:asvg="http://schemas.microsoft.com/office/drawing/2016/SVG/main" r:embed="rId4"/>
              </a:ext>
            </a:extLst>
          </a:blip>
          <a:srcRect r="45139"/>
          <a:stretch/>
        </p:blipFill>
        <p:spPr>
          <a:xfrm>
            <a:off x="4106617" y="6195396"/>
            <a:ext cx="2401321" cy="501546"/>
          </a:xfrm>
          <a:prstGeom prst="rect">
            <a:avLst/>
          </a:prstGeom>
        </p:spPr>
      </p:pic>
      <p:pic>
        <p:nvPicPr>
          <p:cNvPr id="16" name="Imagem 15" descr="Descrição: C:\Users\CANDID~1\AppData\Local\Temp\Rar$DI00.017\iapi_logocores.png">
            <a:extLst>
              <a:ext uri="{FF2B5EF4-FFF2-40B4-BE49-F238E27FC236}">
                <a16:creationId xmlns:a16="http://schemas.microsoft.com/office/drawing/2014/main" id="{7D3AAB30-D127-4F1E-46AC-12977A81BBF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45112" y="6117032"/>
            <a:ext cx="1521254" cy="6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m 16">
            <a:extLst>
              <a:ext uri="{FF2B5EF4-FFF2-40B4-BE49-F238E27FC236}">
                <a16:creationId xmlns:a16="http://schemas.microsoft.com/office/drawing/2014/main" id="{72029152-7889-0FAE-23C6-FE39E9834EBF}"/>
              </a:ext>
            </a:extLst>
          </p:cNvPr>
          <p:cNvPicPr/>
          <p:nvPr/>
        </p:nvPicPr>
        <p:blipFill rotWithShape="1">
          <a:blip r:embed="rId6"/>
          <a:srcRect l="26347" t="40038" r="64849" b="55460"/>
          <a:stretch>
            <a:fillRect/>
          </a:stretch>
        </p:blipFill>
        <p:spPr bwMode="auto">
          <a:xfrm>
            <a:off x="1160251" y="6131702"/>
            <a:ext cx="1219055" cy="501546"/>
          </a:xfrm>
          <a:prstGeom prst="rect">
            <a:avLst/>
          </a:prstGeom>
          <a:ln>
            <a:noFill/>
          </a:ln>
          <a:extLst>
            <a:ext uri="{53640926-AAD7-44D8-BBD7-CCE9431645EC}">
              <a14:shadowObscured xmlns:a14="http://schemas.microsoft.com/office/drawing/2010/main"/>
            </a:ext>
          </a:extLst>
        </p:spPr>
      </p:pic>
      <p:sp>
        <p:nvSpPr>
          <p:cNvPr id="7" name="CaixaDeTexto 6">
            <a:extLst>
              <a:ext uri="{FF2B5EF4-FFF2-40B4-BE49-F238E27FC236}">
                <a16:creationId xmlns:a16="http://schemas.microsoft.com/office/drawing/2014/main" id="{16E16C18-8860-4CF0-3CA3-30C4BC7983E7}"/>
              </a:ext>
            </a:extLst>
          </p:cNvPr>
          <p:cNvSpPr txBox="1"/>
          <p:nvPr/>
        </p:nvSpPr>
        <p:spPr>
          <a:xfrm>
            <a:off x="802432" y="1979750"/>
            <a:ext cx="7147250" cy="923330"/>
          </a:xfrm>
          <a:prstGeom prst="rect">
            <a:avLst/>
          </a:prstGeom>
          <a:noFill/>
        </p:spPr>
        <p:txBody>
          <a:bodyPr wrap="square">
            <a:spAutoFit/>
          </a:bodyPr>
          <a:lstStyle/>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Trademark, patent, and industrial design records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Missing or conflicting information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Affects reliability and data usability</a:t>
            </a:r>
            <a:endParaRPr lang="pt-PT" dirty="0">
              <a:latin typeface="Aharoni" panose="02010803020104030203" pitchFamily="2" charset="-79"/>
              <a:cs typeface="Aharoni" panose="02010803020104030203" pitchFamily="2" charset="-79"/>
            </a:endParaRPr>
          </a:p>
        </p:txBody>
      </p:sp>
      <p:sp>
        <p:nvSpPr>
          <p:cNvPr id="20" name="CaixaDeTexto 19">
            <a:extLst>
              <a:ext uri="{FF2B5EF4-FFF2-40B4-BE49-F238E27FC236}">
                <a16:creationId xmlns:a16="http://schemas.microsoft.com/office/drawing/2014/main" id="{77271B42-20A3-D8CC-8BFE-B97078B4DF01}"/>
              </a:ext>
            </a:extLst>
          </p:cNvPr>
          <p:cNvSpPr txBox="1"/>
          <p:nvPr/>
        </p:nvSpPr>
        <p:spPr>
          <a:xfrm>
            <a:off x="1485900" y="799713"/>
            <a:ext cx="4576664" cy="400110"/>
          </a:xfrm>
          <a:prstGeom prst="rect">
            <a:avLst/>
          </a:prstGeom>
          <a:noFill/>
        </p:spPr>
        <p:txBody>
          <a:bodyPr wrap="square">
            <a:spAutoFit/>
          </a:bodyPr>
          <a:lstStyle/>
          <a:p>
            <a:pPr algn="ctr"/>
            <a:r>
              <a:rPr lang="pt-PT" sz="2000" dirty="0">
                <a:latin typeface="Algerian" panose="04020705040A02060702" pitchFamily="82" charset="0"/>
              </a:rPr>
              <a:t>INCOMPLETE OR INCONSISTENT DATA</a:t>
            </a:r>
          </a:p>
        </p:txBody>
      </p:sp>
    </p:spTree>
    <p:extLst>
      <p:ext uri="{BB962C8B-B14F-4D97-AF65-F5344CB8AC3E}">
        <p14:creationId xmlns:p14="http://schemas.microsoft.com/office/powerpoint/2010/main" val="168973435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85356-D048-1554-10D6-A1944E865935}"/>
            </a:ext>
          </a:extLst>
        </p:cNvPr>
        <p:cNvGrpSpPr/>
        <p:nvPr/>
      </p:nvGrpSpPr>
      <p:grpSpPr>
        <a:xfrm>
          <a:off x="0" y="0"/>
          <a:ext cx="0" cy="0"/>
          <a:chOff x="0" y="0"/>
          <a:chExt cx="0" cy="0"/>
        </a:xfrm>
      </p:grpSpPr>
      <p:sp>
        <p:nvSpPr>
          <p:cNvPr id="12" name="Retângulo 11">
            <a:extLst>
              <a:ext uri="{FF2B5EF4-FFF2-40B4-BE49-F238E27FC236}">
                <a16:creationId xmlns:a16="http://schemas.microsoft.com/office/drawing/2014/main" id="{1CA1B586-C8A5-2DB1-D75E-68A4E8772EEB}"/>
              </a:ext>
            </a:extLst>
          </p:cNvPr>
          <p:cNvSpPr/>
          <p:nvPr/>
        </p:nvSpPr>
        <p:spPr>
          <a:xfrm>
            <a:off x="6547451" y="5322498"/>
            <a:ext cx="2553419" cy="14664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p>
        </p:txBody>
      </p:sp>
      <p:sp>
        <p:nvSpPr>
          <p:cNvPr id="13" name="Retângulo 12">
            <a:extLst>
              <a:ext uri="{FF2B5EF4-FFF2-40B4-BE49-F238E27FC236}">
                <a16:creationId xmlns:a16="http://schemas.microsoft.com/office/drawing/2014/main" id="{A4EAD6DE-F229-701E-D972-70827020A14B}"/>
              </a:ext>
            </a:extLst>
          </p:cNvPr>
          <p:cNvSpPr/>
          <p:nvPr/>
        </p:nvSpPr>
        <p:spPr>
          <a:xfrm>
            <a:off x="-8626" y="6016283"/>
            <a:ext cx="9144000" cy="850416"/>
          </a:xfrm>
          <a:prstGeom prst="rect">
            <a:avLst/>
          </a:prstGeom>
          <a:solidFill>
            <a:sysClr val="window" lastClr="FFFFFF"/>
          </a:solidFill>
          <a:ln w="12700" cap="flat" cmpd="sng" algn="ctr">
            <a:solidFill>
              <a:schemeClr val="tx1"/>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4" name="Gráfico 13">
            <a:extLst>
              <a:ext uri="{FF2B5EF4-FFF2-40B4-BE49-F238E27FC236}">
                <a16:creationId xmlns:a16="http://schemas.microsoft.com/office/drawing/2014/main" id="{B8490FA1-32D7-1FC8-7D81-A0D25FA49139}"/>
              </a:ext>
            </a:extLst>
          </p:cNvPr>
          <p:cNvPicPr>
            <a:picLocks noChangeAspect="1"/>
          </p:cNvPicPr>
          <p:nvPr/>
        </p:nvPicPr>
        <p:blipFill rotWithShape="1">
          <a:blip>
            <a:extLst>
              <a:ext uri="{96DAC541-7B7A-43D3-8B79-37D633B846F1}">
                <asvg:svgBlip xmlns:asvg="http://schemas.microsoft.com/office/drawing/2016/SVG/main" r:embed="rId2"/>
              </a:ext>
            </a:extLst>
          </a:blip>
          <a:srcRect r="45139"/>
          <a:stretch/>
        </p:blipFill>
        <p:spPr>
          <a:xfrm>
            <a:off x="4106617" y="6195396"/>
            <a:ext cx="2401321" cy="501546"/>
          </a:xfrm>
          <a:prstGeom prst="rect">
            <a:avLst/>
          </a:prstGeom>
        </p:spPr>
      </p:pic>
      <p:pic>
        <p:nvPicPr>
          <p:cNvPr id="16" name="Imagem 15" descr="Descrição: C:\Users\CANDID~1\AppData\Local\Temp\Rar$DI00.017\iapi_logocores.png">
            <a:extLst>
              <a:ext uri="{FF2B5EF4-FFF2-40B4-BE49-F238E27FC236}">
                <a16:creationId xmlns:a16="http://schemas.microsoft.com/office/drawing/2014/main" id="{3AC14C44-A54C-4644-4165-9A5639D96E1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5112" y="6117032"/>
            <a:ext cx="1521254" cy="6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m 16">
            <a:extLst>
              <a:ext uri="{FF2B5EF4-FFF2-40B4-BE49-F238E27FC236}">
                <a16:creationId xmlns:a16="http://schemas.microsoft.com/office/drawing/2014/main" id="{9F06046F-8ED3-BF78-1CA4-081D7C840414}"/>
              </a:ext>
            </a:extLst>
          </p:cNvPr>
          <p:cNvPicPr/>
          <p:nvPr/>
        </p:nvPicPr>
        <p:blipFill rotWithShape="1">
          <a:blip r:embed="rId4"/>
          <a:srcRect l="26347" t="40038" r="64849" b="55460"/>
          <a:stretch>
            <a:fillRect/>
          </a:stretch>
        </p:blipFill>
        <p:spPr bwMode="auto">
          <a:xfrm>
            <a:off x="1160251" y="6131702"/>
            <a:ext cx="1219055" cy="501546"/>
          </a:xfrm>
          <a:prstGeom prst="rect">
            <a:avLst/>
          </a:prstGeom>
          <a:ln>
            <a:noFill/>
          </a:ln>
          <a:extLst>
            <a:ext uri="{53640926-AAD7-44D8-BBD7-CCE9431645EC}">
              <a14:shadowObscured xmlns:a14="http://schemas.microsoft.com/office/drawing/2010/main"/>
            </a:ext>
          </a:extLst>
        </p:spPr>
      </p:pic>
      <p:sp>
        <p:nvSpPr>
          <p:cNvPr id="7" name="CaixaDeTexto 6">
            <a:extLst>
              <a:ext uri="{FF2B5EF4-FFF2-40B4-BE49-F238E27FC236}">
                <a16:creationId xmlns:a16="http://schemas.microsoft.com/office/drawing/2014/main" id="{4CE07905-E3B7-4154-EB0E-12029B07F599}"/>
              </a:ext>
            </a:extLst>
          </p:cNvPr>
          <p:cNvSpPr txBox="1"/>
          <p:nvPr/>
        </p:nvSpPr>
        <p:spPr>
          <a:xfrm>
            <a:off x="676910" y="728288"/>
            <a:ext cx="7147250" cy="4247317"/>
          </a:xfrm>
          <a:prstGeom prst="rect">
            <a:avLst/>
          </a:prstGeom>
          <a:noFill/>
        </p:spPr>
        <p:txBody>
          <a:bodyPr wrap="square">
            <a:spAutoFit/>
          </a:bodyPr>
          <a:lstStyle/>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Digitization of Legacy Records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Conversion from physical to digital format</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Risk of data loss or errors during migration</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Lack of Standardization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Variations in data entry (names, dates, classifications)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Difficulties in data analysis and comparison</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Human Errors	•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Manual data entry issues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Duplications and inconsistencies</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System Integration Challenges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Difficulty connecting different platforms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Fragmented databases</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Data Updating Issues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Outdated information on applicants, status, or payments	</a:t>
            </a:r>
          </a:p>
          <a:p>
            <a:pPr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	Reduced accuracy and trust</a:t>
            </a:r>
            <a:endParaRPr lang="pt-PT"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352015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extLst>
              <a:ext uri="{BEBA8EAE-BF5A-486C-A8C5-ECC9F3942E4B}">
                <a14:imgProps xmlns:a14="http://schemas.microsoft.com/office/drawing/2010/main">
                  <a14:imgLayer r:embed="rId3">
                    <a14:imgEffect>
                      <a14:sharpenSoften amount="29000"/>
                    </a14:imgEffect>
                    <a14:imgEffect>
                      <a14:brightnessContrast contrast="1000"/>
                    </a14:imgEffect>
                  </a14:imgLayer>
                </a14:imgProps>
              </a:ext>
            </a:extLst>
          </a:blip>
          <a:srcRect/>
          <a:stretch>
            <a:fillRect/>
          </a:stretch>
        </a:blipFill>
        <a:effectLst/>
      </p:bgPr>
    </p:bg>
    <p:spTree>
      <p:nvGrpSpPr>
        <p:cNvPr id="1" name="">
          <a:extLst>
            <a:ext uri="{FF2B5EF4-FFF2-40B4-BE49-F238E27FC236}">
              <a16:creationId xmlns:a16="http://schemas.microsoft.com/office/drawing/2014/main" id="{9DADE371-9933-E454-3006-8C36896E8B9A}"/>
            </a:ext>
          </a:extLst>
        </p:cNvPr>
        <p:cNvGrpSpPr/>
        <p:nvPr/>
      </p:nvGrpSpPr>
      <p:grpSpPr>
        <a:xfrm>
          <a:off x="0" y="0"/>
          <a:ext cx="0" cy="0"/>
          <a:chOff x="0" y="0"/>
          <a:chExt cx="0" cy="0"/>
        </a:xfrm>
      </p:grpSpPr>
      <p:sp>
        <p:nvSpPr>
          <p:cNvPr id="12" name="Retângulo 11">
            <a:extLst>
              <a:ext uri="{FF2B5EF4-FFF2-40B4-BE49-F238E27FC236}">
                <a16:creationId xmlns:a16="http://schemas.microsoft.com/office/drawing/2014/main" id="{44F190D1-3364-F738-D79C-63230D1B7C38}"/>
              </a:ext>
            </a:extLst>
          </p:cNvPr>
          <p:cNvSpPr/>
          <p:nvPr/>
        </p:nvSpPr>
        <p:spPr>
          <a:xfrm>
            <a:off x="6547451" y="5322498"/>
            <a:ext cx="2553419" cy="14664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p>
        </p:txBody>
      </p:sp>
      <p:sp>
        <p:nvSpPr>
          <p:cNvPr id="13" name="Retângulo 12">
            <a:extLst>
              <a:ext uri="{FF2B5EF4-FFF2-40B4-BE49-F238E27FC236}">
                <a16:creationId xmlns:a16="http://schemas.microsoft.com/office/drawing/2014/main" id="{D515E9F1-6B17-BA4E-3EA0-155E262BF8F9}"/>
              </a:ext>
            </a:extLst>
          </p:cNvPr>
          <p:cNvSpPr/>
          <p:nvPr/>
        </p:nvSpPr>
        <p:spPr>
          <a:xfrm>
            <a:off x="-8626" y="6016283"/>
            <a:ext cx="9144000" cy="850416"/>
          </a:xfrm>
          <a:prstGeom prst="rect">
            <a:avLst/>
          </a:prstGeom>
          <a:solidFill>
            <a:sysClr val="window" lastClr="FFFFFF"/>
          </a:solidFill>
          <a:ln w="12700" cap="flat" cmpd="sng" algn="ctr">
            <a:solidFill>
              <a:schemeClr val="tx1"/>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4" name="Gráfico 13">
            <a:extLst>
              <a:ext uri="{FF2B5EF4-FFF2-40B4-BE49-F238E27FC236}">
                <a16:creationId xmlns:a16="http://schemas.microsoft.com/office/drawing/2014/main" id="{86E7E8D5-38DF-BAD5-CECD-BEF03E8F5C28}"/>
              </a:ext>
            </a:extLst>
          </p:cNvPr>
          <p:cNvPicPr>
            <a:picLocks noChangeAspect="1"/>
          </p:cNvPicPr>
          <p:nvPr/>
        </p:nvPicPr>
        <p:blipFill rotWithShape="1">
          <a:blip>
            <a:extLst>
              <a:ext uri="{96DAC541-7B7A-43D3-8B79-37D633B846F1}">
                <asvg:svgBlip xmlns:asvg="http://schemas.microsoft.com/office/drawing/2016/SVG/main" r:embed="rId4"/>
              </a:ext>
            </a:extLst>
          </a:blip>
          <a:srcRect r="45139"/>
          <a:stretch/>
        </p:blipFill>
        <p:spPr>
          <a:xfrm>
            <a:off x="4106617" y="6195396"/>
            <a:ext cx="2401321" cy="501546"/>
          </a:xfrm>
          <a:prstGeom prst="rect">
            <a:avLst/>
          </a:prstGeom>
        </p:spPr>
      </p:pic>
      <p:pic>
        <p:nvPicPr>
          <p:cNvPr id="16" name="Imagem 15" descr="Descrição: C:\Users\CANDID~1\AppData\Local\Temp\Rar$DI00.017\iapi_logocores.png">
            <a:extLst>
              <a:ext uri="{FF2B5EF4-FFF2-40B4-BE49-F238E27FC236}">
                <a16:creationId xmlns:a16="http://schemas.microsoft.com/office/drawing/2014/main" id="{308C82C1-7396-7BA6-95B0-3054B56EF17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45112" y="6117032"/>
            <a:ext cx="1521254" cy="6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m 16">
            <a:extLst>
              <a:ext uri="{FF2B5EF4-FFF2-40B4-BE49-F238E27FC236}">
                <a16:creationId xmlns:a16="http://schemas.microsoft.com/office/drawing/2014/main" id="{F6B6A701-5F38-6A00-5027-6A6BB90915A4}"/>
              </a:ext>
            </a:extLst>
          </p:cNvPr>
          <p:cNvPicPr/>
          <p:nvPr/>
        </p:nvPicPr>
        <p:blipFill rotWithShape="1">
          <a:blip r:embed="rId6"/>
          <a:srcRect l="26347" t="40038" r="64849" b="55460"/>
          <a:stretch>
            <a:fillRect/>
          </a:stretch>
        </p:blipFill>
        <p:spPr bwMode="auto">
          <a:xfrm>
            <a:off x="1160251" y="6131702"/>
            <a:ext cx="1219055" cy="501546"/>
          </a:xfrm>
          <a:prstGeom prst="rect">
            <a:avLst/>
          </a:prstGeom>
          <a:ln>
            <a:noFill/>
          </a:ln>
          <a:extLst>
            <a:ext uri="{53640926-AAD7-44D8-BBD7-CCE9431645EC}">
              <a14:shadowObscured xmlns:a14="http://schemas.microsoft.com/office/drawing/2010/main"/>
            </a:ext>
          </a:extLst>
        </p:spPr>
      </p:pic>
      <p:sp>
        <p:nvSpPr>
          <p:cNvPr id="2" name="Marcador de Posição de Conteúdo 3">
            <a:extLst>
              <a:ext uri="{FF2B5EF4-FFF2-40B4-BE49-F238E27FC236}">
                <a16:creationId xmlns:a16="http://schemas.microsoft.com/office/drawing/2014/main" id="{2D6CC66F-5BE9-6F88-4114-01BB5018651D}"/>
              </a:ext>
            </a:extLst>
          </p:cNvPr>
          <p:cNvSpPr txBox="1">
            <a:spLocks/>
          </p:cNvSpPr>
          <p:nvPr/>
        </p:nvSpPr>
        <p:spPr>
          <a:xfrm>
            <a:off x="238277" y="1191245"/>
            <a:ext cx="3868340" cy="368458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85750" algn="just" defTabSz="457200">
              <a:buFont typeface="Wingdings" panose="05000000000000000000" pitchFamily="2" charset="2"/>
              <a:buChar char="ü"/>
            </a:pPr>
            <a:r>
              <a:rPr lang="en-US" sz="1800" dirty="0">
                <a:latin typeface="Aharoni" panose="02010803020104030203" pitchFamily="2" charset="-79"/>
                <a:cs typeface="Aharoni" panose="02010803020104030203" pitchFamily="2" charset="-79"/>
              </a:rPr>
              <a:t>Automated Systems	</a:t>
            </a:r>
          </a:p>
          <a:p>
            <a:pPr marL="0" indent="-285750" algn="just" defTabSz="457200">
              <a:buFont typeface="Wingdings" panose="05000000000000000000" pitchFamily="2" charset="2"/>
              <a:buChar char="ü"/>
            </a:pPr>
            <a:r>
              <a:rPr lang="en-US" sz="1800" dirty="0">
                <a:latin typeface="Aharoni" panose="02010803020104030203" pitchFamily="2" charset="-79"/>
                <a:cs typeface="Aharoni" panose="02010803020104030203" pitchFamily="2" charset="-79"/>
              </a:rPr>
              <a:t>Implementation of digital platforms Automatic data validation</a:t>
            </a:r>
          </a:p>
          <a:p>
            <a:pPr marL="0" indent="-285750" algn="just" defTabSz="457200">
              <a:buFont typeface="Wingdings" panose="05000000000000000000" pitchFamily="2" charset="2"/>
              <a:buChar char="ü"/>
            </a:pPr>
            <a:r>
              <a:rPr lang="en-US" sz="1800" dirty="0">
                <a:latin typeface="Aharoni" panose="02010803020104030203" pitchFamily="2" charset="-79"/>
                <a:cs typeface="Aharoni" panose="02010803020104030203" pitchFamily="2" charset="-79"/>
              </a:rPr>
              <a:t>Standardization of Procedures</a:t>
            </a:r>
          </a:p>
          <a:p>
            <a:pPr marL="0" indent="-285750" algn="just" defTabSz="457200">
              <a:buFont typeface="Wingdings" panose="05000000000000000000" pitchFamily="2" charset="2"/>
              <a:buChar char="ü"/>
            </a:pPr>
            <a:r>
              <a:rPr lang="en-US" sz="1800" dirty="0">
                <a:latin typeface="Aharoni" panose="02010803020104030203" pitchFamily="2" charset="-79"/>
                <a:cs typeface="Aharoni" panose="02010803020104030203" pitchFamily="2" charset="-79"/>
              </a:rPr>
              <a:t>Clear guidelines for data entry and management	</a:t>
            </a:r>
          </a:p>
          <a:p>
            <a:pPr marL="0" indent="-285750" algn="just" defTabSz="457200">
              <a:buFont typeface="Wingdings" panose="05000000000000000000" pitchFamily="2" charset="2"/>
              <a:buChar char="ü"/>
            </a:pPr>
            <a:r>
              <a:rPr lang="en-US" sz="1800" dirty="0">
                <a:latin typeface="Aharoni" panose="02010803020104030203" pitchFamily="2" charset="-79"/>
                <a:cs typeface="Aharoni" panose="02010803020104030203" pitchFamily="2" charset="-79"/>
              </a:rPr>
              <a:t>Consistency across systems</a:t>
            </a:r>
            <a:endParaRPr lang="pt-PT" sz="1800" dirty="0">
              <a:latin typeface="Aharoni" panose="02010803020104030203" pitchFamily="2" charset="-79"/>
              <a:cs typeface="Aharoni" panose="02010803020104030203" pitchFamily="2" charset="-79"/>
            </a:endParaRPr>
          </a:p>
        </p:txBody>
      </p:sp>
      <p:sp>
        <p:nvSpPr>
          <p:cNvPr id="3" name="Marcador de Posição de Conteúdo 5">
            <a:extLst>
              <a:ext uri="{FF2B5EF4-FFF2-40B4-BE49-F238E27FC236}">
                <a16:creationId xmlns:a16="http://schemas.microsoft.com/office/drawing/2014/main" id="{9D937C33-28D3-FA75-E6B8-AC61EB5A3EE7}"/>
              </a:ext>
            </a:extLst>
          </p:cNvPr>
          <p:cNvSpPr txBox="1">
            <a:spLocks/>
          </p:cNvSpPr>
          <p:nvPr/>
        </p:nvSpPr>
        <p:spPr>
          <a:xfrm>
            <a:off x="4418348" y="1191245"/>
            <a:ext cx="3887391" cy="368458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t>Staff Capacity Building</a:t>
            </a:r>
          </a:p>
          <a:p>
            <a:pPr marL="0" indent="-285750" algn="just" defTabSz="457200">
              <a:buFont typeface="Wingdings" panose="05000000000000000000" pitchFamily="2" charset="2"/>
              <a:buChar char="ü"/>
            </a:pPr>
            <a:r>
              <a:rPr lang="en-US" sz="1800" dirty="0">
                <a:latin typeface="Aharoni" panose="02010803020104030203" pitchFamily="2" charset="-79"/>
                <a:cs typeface="Aharoni" panose="02010803020104030203" pitchFamily="2" charset="-79"/>
              </a:rPr>
              <a:t>Continuous training in data management</a:t>
            </a:r>
          </a:p>
          <a:p>
            <a:pPr marL="0" indent="-285750" algn="just" defTabSz="457200">
              <a:buFont typeface="Wingdings" panose="05000000000000000000" pitchFamily="2" charset="2"/>
              <a:buChar char="ü"/>
            </a:pPr>
            <a:r>
              <a:rPr lang="en-US" sz="1800" dirty="0">
                <a:latin typeface="Aharoni" panose="02010803020104030203" pitchFamily="2" charset="-79"/>
                <a:cs typeface="Aharoni" panose="02010803020104030203" pitchFamily="2" charset="-79"/>
              </a:rPr>
              <a:t>Improving accuracy and efficiency</a:t>
            </a:r>
          </a:p>
        </p:txBody>
      </p:sp>
    </p:spTree>
    <p:extLst>
      <p:ext uri="{BB962C8B-B14F-4D97-AF65-F5344CB8AC3E}">
        <p14:creationId xmlns:p14="http://schemas.microsoft.com/office/powerpoint/2010/main" val="2022764505"/>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AB731-EC99-2E19-26EF-5DE864A29B0C}"/>
            </a:ext>
          </a:extLst>
        </p:cNvPr>
        <p:cNvGrpSpPr/>
        <p:nvPr/>
      </p:nvGrpSpPr>
      <p:grpSpPr>
        <a:xfrm>
          <a:off x="0" y="0"/>
          <a:ext cx="0" cy="0"/>
          <a:chOff x="0" y="0"/>
          <a:chExt cx="0" cy="0"/>
        </a:xfrm>
      </p:grpSpPr>
      <p:sp>
        <p:nvSpPr>
          <p:cNvPr id="12" name="Retângulo 11">
            <a:extLst>
              <a:ext uri="{FF2B5EF4-FFF2-40B4-BE49-F238E27FC236}">
                <a16:creationId xmlns:a16="http://schemas.microsoft.com/office/drawing/2014/main" id="{07BAD420-71AE-E42F-65DA-411A8A298314}"/>
              </a:ext>
            </a:extLst>
          </p:cNvPr>
          <p:cNvSpPr/>
          <p:nvPr/>
        </p:nvSpPr>
        <p:spPr>
          <a:xfrm>
            <a:off x="6547451" y="5322498"/>
            <a:ext cx="2553419" cy="14664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AO"/>
          </a:p>
        </p:txBody>
      </p:sp>
      <p:sp>
        <p:nvSpPr>
          <p:cNvPr id="13" name="Retângulo 12">
            <a:extLst>
              <a:ext uri="{FF2B5EF4-FFF2-40B4-BE49-F238E27FC236}">
                <a16:creationId xmlns:a16="http://schemas.microsoft.com/office/drawing/2014/main" id="{AC163E0A-282F-816C-CB47-6195A5E9D8C1}"/>
              </a:ext>
            </a:extLst>
          </p:cNvPr>
          <p:cNvSpPr/>
          <p:nvPr/>
        </p:nvSpPr>
        <p:spPr>
          <a:xfrm>
            <a:off x="-8626" y="6016283"/>
            <a:ext cx="9144000" cy="850416"/>
          </a:xfrm>
          <a:prstGeom prst="rect">
            <a:avLst/>
          </a:prstGeom>
          <a:solidFill>
            <a:sysClr val="window" lastClr="FFFFFF"/>
          </a:solidFill>
          <a:ln w="12700" cap="flat" cmpd="sng" algn="ctr">
            <a:solidFill>
              <a:schemeClr val="tx1"/>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PT"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4" name="Gráfico 13">
            <a:extLst>
              <a:ext uri="{FF2B5EF4-FFF2-40B4-BE49-F238E27FC236}">
                <a16:creationId xmlns:a16="http://schemas.microsoft.com/office/drawing/2014/main" id="{C171A851-A612-EA33-5E9B-6AA1A6876E06}"/>
              </a:ext>
            </a:extLst>
          </p:cNvPr>
          <p:cNvPicPr>
            <a:picLocks noChangeAspect="1"/>
          </p:cNvPicPr>
          <p:nvPr/>
        </p:nvPicPr>
        <p:blipFill rotWithShape="1">
          <a:blip>
            <a:extLst>
              <a:ext uri="{96DAC541-7B7A-43D3-8B79-37D633B846F1}">
                <asvg:svgBlip xmlns:asvg="http://schemas.microsoft.com/office/drawing/2016/SVG/main" r:embed="rId2"/>
              </a:ext>
            </a:extLst>
          </a:blip>
          <a:srcRect r="45139"/>
          <a:stretch/>
        </p:blipFill>
        <p:spPr>
          <a:xfrm>
            <a:off x="4106617" y="6195396"/>
            <a:ext cx="2401321" cy="501546"/>
          </a:xfrm>
          <a:prstGeom prst="rect">
            <a:avLst/>
          </a:prstGeom>
        </p:spPr>
      </p:pic>
      <p:pic>
        <p:nvPicPr>
          <p:cNvPr id="16" name="Imagem 15" descr="Descrição: C:\Users\CANDID~1\AppData\Local\Temp\Rar$DI00.017\iapi_logocores.png">
            <a:extLst>
              <a:ext uri="{FF2B5EF4-FFF2-40B4-BE49-F238E27FC236}">
                <a16:creationId xmlns:a16="http://schemas.microsoft.com/office/drawing/2014/main" id="{EFB9B4FF-FE2B-0BC2-E42F-A76D40C3DF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5112" y="6117032"/>
            <a:ext cx="1521254" cy="6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agem 16">
            <a:extLst>
              <a:ext uri="{FF2B5EF4-FFF2-40B4-BE49-F238E27FC236}">
                <a16:creationId xmlns:a16="http://schemas.microsoft.com/office/drawing/2014/main" id="{0F4AC37C-32DC-45F3-FFDA-947D5F665F09}"/>
              </a:ext>
            </a:extLst>
          </p:cNvPr>
          <p:cNvPicPr/>
          <p:nvPr/>
        </p:nvPicPr>
        <p:blipFill rotWithShape="1">
          <a:blip r:embed="rId4"/>
          <a:srcRect l="26347" t="40038" r="64849" b="55460"/>
          <a:stretch>
            <a:fillRect/>
          </a:stretch>
        </p:blipFill>
        <p:spPr bwMode="auto">
          <a:xfrm>
            <a:off x="1160251" y="6131702"/>
            <a:ext cx="1219055" cy="501546"/>
          </a:xfrm>
          <a:prstGeom prst="rect">
            <a:avLst/>
          </a:prstGeom>
          <a:ln>
            <a:noFill/>
          </a:ln>
          <a:extLst>
            <a:ext uri="{53640926-AAD7-44D8-BBD7-CCE9431645EC}">
              <a14:shadowObscured xmlns:a14="http://schemas.microsoft.com/office/drawing/2010/main"/>
            </a:ext>
          </a:extLst>
        </p:spPr>
      </p:pic>
      <p:sp>
        <p:nvSpPr>
          <p:cNvPr id="7" name="CaixaDeTexto 6">
            <a:extLst>
              <a:ext uri="{FF2B5EF4-FFF2-40B4-BE49-F238E27FC236}">
                <a16:creationId xmlns:a16="http://schemas.microsoft.com/office/drawing/2014/main" id="{232588C5-4E01-2070-8C79-88D4A1609897}"/>
              </a:ext>
            </a:extLst>
          </p:cNvPr>
          <p:cNvSpPr txBox="1"/>
          <p:nvPr/>
        </p:nvSpPr>
        <p:spPr>
          <a:xfrm>
            <a:off x="676910" y="728288"/>
            <a:ext cx="7147250" cy="369332"/>
          </a:xfrm>
          <a:prstGeom prst="rect">
            <a:avLst/>
          </a:prstGeom>
          <a:noFill/>
        </p:spPr>
        <p:txBody>
          <a:bodyPr wrap="square">
            <a:spAutoFit/>
          </a:bodyPr>
          <a:lstStyle/>
          <a:p>
            <a:pPr algn="ctr"/>
            <a:r>
              <a:rPr lang="en-US" dirty="0">
                <a:latin typeface="Algerian" panose="04020705040A02060702" pitchFamily="82" charset="0"/>
              </a:rPr>
              <a:t>Conclusion	</a:t>
            </a:r>
            <a:r>
              <a:rPr lang="en-US" dirty="0"/>
              <a:t>	</a:t>
            </a:r>
            <a:endParaRPr lang="pt-PT" dirty="0"/>
          </a:p>
        </p:txBody>
      </p:sp>
      <p:sp>
        <p:nvSpPr>
          <p:cNvPr id="3" name="CaixaDeTexto 2">
            <a:extLst>
              <a:ext uri="{FF2B5EF4-FFF2-40B4-BE49-F238E27FC236}">
                <a16:creationId xmlns:a16="http://schemas.microsoft.com/office/drawing/2014/main" id="{E283E602-82B3-9B23-CE7A-4E352D879790}"/>
              </a:ext>
            </a:extLst>
          </p:cNvPr>
          <p:cNvSpPr txBox="1"/>
          <p:nvPr/>
        </p:nvSpPr>
        <p:spPr>
          <a:xfrm>
            <a:off x="1160250" y="2043603"/>
            <a:ext cx="5912353" cy="1200329"/>
          </a:xfrm>
          <a:prstGeom prst="rect">
            <a:avLst/>
          </a:prstGeom>
          <a:noFill/>
        </p:spPr>
        <p:txBody>
          <a:bodyPr wrap="square">
            <a:spAutoFit/>
          </a:bodyPr>
          <a:lstStyle/>
          <a:p>
            <a:pPr marL="285750"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Data quality is essential for effective IP management</a:t>
            </a:r>
          </a:p>
          <a:p>
            <a:pPr marL="285750" indent="-285750" algn="just">
              <a:buFont typeface="Wingdings" panose="05000000000000000000" pitchFamily="2" charset="2"/>
              <a:buChar char="ü"/>
            </a:pPr>
            <a:r>
              <a:rPr lang="en-US" dirty="0">
                <a:latin typeface="Aharoni" panose="02010803020104030203" pitchFamily="2" charset="-79"/>
                <a:cs typeface="Aharoni" panose="02010803020104030203" pitchFamily="2" charset="-79"/>
              </a:rPr>
              <a:t>Continuous improvement is key to institutional success</a:t>
            </a:r>
            <a:endParaRPr lang="pt-PT"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266666957"/>
      </p:ext>
    </p:extLst>
  </p:cSld>
  <p:clrMapOvr>
    <a:masterClrMapping/>
  </p:clrMapOvr>
</p:sld>
</file>

<file path=ppt/theme/theme1.xml><?xml version="1.0" encoding="utf-8"?>
<a:theme xmlns:a="http://schemas.openxmlformats.org/drawingml/2006/main" name="Haste">
  <a:themeElements>
    <a:clrScheme name="Haste">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Hast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aste">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2467</TotalTime>
  <Words>269</Words>
  <Application>Microsoft Office PowerPoint</Application>
  <PresentationFormat>Apresentação no Ecrã (4:3)</PresentationFormat>
  <Paragraphs>40</Paragraphs>
  <Slides>7</Slides>
  <Notes>0</Notes>
  <HiddenSlides>0</HiddenSlides>
  <MMClips>0</MMClips>
  <ScaleCrop>false</ScaleCrop>
  <HeadingPairs>
    <vt:vector size="6" baseType="variant">
      <vt:variant>
        <vt:lpstr>Tipos de letra usados</vt:lpstr>
      </vt:variant>
      <vt:variant>
        <vt:i4>9</vt:i4>
      </vt:variant>
      <vt:variant>
        <vt:lpstr>Tema</vt:lpstr>
      </vt:variant>
      <vt:variant>
        <vt:i4>1</vt:i4>
      </vt:variant>
      <vt:variant>
        <vt:lpstr>Títulos dos diapositivos</vt:lpstr>
      </vt:variant>
      <vt:variant>
        <vt:i4>7</vt:i4>
      </vt:variant>
    </vt:vector>
  </HeadingPairs>
  <TitlesOfParts>
    <vt:vector size="17" baseType="lpstr">
      <vt:lpstr>Aharoni</vt:lpstr>
      <vt:lpstr>Algerian</vt:lpstr>
      <vt:lpstr>Arial</vt:lpstr>
      <vt:lpstr>Arial Narrow</vt:lpstr>
      <vt:lpstr>Calibri</vt:lpstr>
      <vt:lpstr>Cambria</vt:lpstr>
      <vt:lpstr>Century Gothic</vt:lpstr>
      <vt:lpstr>Wingdings</vt:lpstr>
      <vt:lpstr>Wingdings 3</vt:lpstr>
      <vt:lpstr>Haste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UCAN-LeandroFerreira</dc:creator>
  <cp:lastModifiedBy>IAPI</cp:lastModifiedBy>
  <cp:revision>293</cp:revision>
  <dcterms:created xsi:type="dcterms:W3CDTF">2024-07-10T16:42:57Z</dcterms:created>
  <dcterms:modified xsi:type="dcterms:W3CDTF">2026-04-21T09:18:39Z</dcterms:modified>
</cp:coreProperties>
</file>