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5" r:id="rId4"/>
    <p:sldId id="259" r:id="rId5"/>
    <p:sldId id="260" r:id="rId6"/>
    <p:sldId id="258" r:id="rId7"/>
    <p:sldId id="262" r:id="rId8"/>
    <p:sldId id="261" r:id="rId9"/>
    <p:sldId id="263" r:id="rId10"/>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67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0"/>
  </p:normalViewPr>
  <p:slideViewPr>
    <p:cSldViewPr snapToGrid="0">
      <p:cViewPr varScale="1">
        <p:scale>
          <a:sx n="60" d="100"/>
          <a:sy n="60" d="100"/>
        </p:scale>
        <p:origin x="141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a:prstGeom prst="rect">
            <a:avLst/>
          </a:prstGeom>
        </p:spPr>
        <p:txBody>
          <a:bodyPr anchor="b"/>
          <a:lstStyle>
            <a:lvl1pPr algn="ctr">
              <a:defRPr sz="6614"/>
            </a:lvl1pPr>
          </a:lstStyle>
          <a:p>
            <a:r>
              <a:rPr lang="en-GB"/>
              <a:t>Click to edit Master title style</a:t>
            </a:r>
            <a:endParaRPr lang="en-US" dirty="0"/>
          </a:p>
        </p:txBody>
      </p:sp>
      <p:sp>
        <p:nvSpPr>
          <p:cNvPr id="3" name="Subtitle 2"/>
          <p:cNvSpPr>
            <a:spLocks noGrp="1"/>
          </p:cNvSpPr>
          <p:nvPr>
            <p:ph type="subTitle" idx="1"/>
          </p:nvPr>
        </p:nvSpPr>
        <p:spPr>
          <a:xfrm>
            <a:off x="1336477" y="3970580"/>
            <a:ext cx="8018860" cy="1825171"/>
          </a:xfrm>
          <a:prstGeom prst="rect">
            <a:avLst/>
          </a:prstGeo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155297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735062" y="2012414"/>
            <a:ext cx="9221689" cy="4796544"/>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229653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a:prstGeom prst="rect">
            <a:avLst/>
          </a:prstGeo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35063" y="402483"/>
            <a:ext cx="6782619" cy="640647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1471171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Content Placeholder 2"/>
          <p:cNvSpPr>
            <a:spLocks noGrp="1"/>
          </p:cNvSpPr>
          <p:nvPr>
            <p:ph idx="1"/>
          </p:nvPr>
        </p:nvSpPr>
        <p:spPr>
          <a:xfrm>
            <a:off x="735062" y="2012414"/>
            <a:ext cx="9221689"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44116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a:prstGeom prst="rect">
            <a:avLst/>
          </a:prstGeom>
        </p:spPr>
        <p:txBody>
          <a:bodyPr anchor="b"/>
          <a:lstStyle>
            <a:lvl1pPr>
              <a:defRPr sz="6614"/>
            </a:lvl1pPr>
          </a:lstStyle>
          <a:p>
            <a:r>
              <a:rPr lang="en-GB"/>
              <a:t>Click to edit Master title style</a:t>
            </a:r>
            <a:endParaRPr lang="en-US" dirty="0"/>
          </a:p>
        </p:txBody>
      </p:sp>
      <p:sp>
        <p:nvSpPr>
          <p:cNvPr id="3" name="Text Placeholder 2"/>
          <p:cNvSpPr>
            <a:spLocks noGrp="1"/>
          </p:cNvSpPr>
          <p:nvPr>
            <p:ph type="body" idx="1"/>
          </p:nvPr>
        </p:nvSpPr>
        <p:spPr>
          <a:xfrm>
            <a:off x="729494" y="5059035"/>
            <a:ext cx="9221689" cy="1653678"/>
          </a:xfrm>
          <a:prstGeom prst="rect">
            <a:avLst/>
          </a:prstGeo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320276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Content Placeholder 2"/>
          <p:cNvSpPr>
            <a:spLocks noGrp="1"/>
          </p:cNvSpPr>
          <p:nvPr>
            <p:ph sz="half" idx="1"/>
          </p:nvPr>
        </p:nvSpPr>
        <p:spPr>
          <a:xfrm>
            <a:off x="735062" y="2012414"/>
            <a:ext cx="4544021"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412730" y="2012414"/>
            <a:ext cx="4544021"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082998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a:prstGeom prst="rect">
            <a:avLst/>
          </a:prstGeom>
        </p:spPr>
        <p:txBody>
          <a:bodyPr/>
          <a:lstStyle/>
          <a:p>
            <a:r>
              <a:rPr lang="en-GB"/>
              <a:t>Click to edit Master title style</a:t>
            </a:r>
            <a:endParaRPr lang="en-US" dirty="0"/>
          </a:p>
        </p:txBody>
      </p:sp>
      <p:sp>
        <p:nvSpPr>
          <p:cNvPr id="3" name="Text Placeholder 2"/>
          <p:cNvSpPr>
            <a:spLocks noGrp="1"/>
          </p:cNvSpPr>
          <p:nvPr>
            <p:ph type="body" idx="1"/>
          </p:nvPr>
        </p:nvSpPr>
        <p:spPr>
          <a:xfrm>
            <a:off x="736456" y="1853171"/>
            <a:ext cx="4523137" cy="908210"/>
          </a:xfrm>
          <a:prstGeom prst="rect">
            <a:avLst/>
          </a:prstGeo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412731" y="1853171"/>
            <a:ext cx="4545413" cy="908210"/>
          </a:xfrm>
          <a:prstGeom prst="rect">
            <a:avLst/>
          </a:prstGeo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8" name="Footer Placeholder 7"/>
          <p:cNvSpPr>
            <a:spLocks noGrp="1"/>
          </p:cNvSpPr>
          <p:nvPr>
            <p:ph type="ftr" sz="quarter" idx="11"/>
          </p:nvPr>
        </p:nvSpPr>
        <p:spPr>
          <a:xfrm>
            <a:off x="3541663" y="7006700"/>
            <a:ext cx="3608487" cy="402483"/>
          </a:xfrm>
          <a:prstGeom prst="rect">
            <a:avLst/>
          </a:prstGeom>
        </p:spPr>
        <p:txBody>
          <a:bodyPr/>
          <a:lstStyle/>
          <a:p>
            <a:endParaRPr lang="en-BW"/>
          </a:p>
        </p:txBody>
      </p:sp>
      <p:sp>
        <p:nvSpPr>
          <p:cNvPr id="9" name="Slide Number Placeholder 8"/>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048252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Date Placeholder 2"/>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4" name="Footer Placeholder 3"/>
          <p:cNvSpPr>
            <a:spLocks noGrp="1"/>
          </p:cNvSpPr>
          <p:nvPr>
            <p:ph type="ftr" sz="quarter" idx="11"/>
          </p:nvPr>
        </p:nvSpPr>
        <p:spPr>
          <a:xfrm>
            <a:off x="3541663" y="7006700"/>
            <a:ext cx="3608487" cy="402483"/>
          </a:xfrm>
          <a:prstGeom prst="rect">
            <a:avLst/>
          </a:prstGeom>
        </p:spPr>
        <p:txBody>
          <a:bodyPr/>
          <a:lstStyle/>
          <a:p>
            <a:endParaRPr lang="en-BW"/>
          </a:p>
        </p:txBody>
      </p:sp>
      <p:sp>
        <p:nvSpPr>
          <p:cNvPr id="5" name="Slide Number Placeholder 4"/>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07833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3" name="Footer Placeholder 2"/>
          <p:cNvSpPr>
            <a:spLocks noGrp="1"/>
          </p:cNvSpPr>
          <p:nvPr>
            <p:ph type="ftr" sz="quarter" idx="11"/>
          </p:nvPr>
        </p:nvSpPr>
        <p:spPr>
          <a:xfrm>
            <a:off x="3541663" y="7006700"/>
            <a:ext cx="3608487" cy="402483"/>
          </a:xfrm>
          <a:prstGeom prst="rect">
            <a:avLst/>
          </a:prstGeom>
        </p:spPr>
        <p:txBody>
          <a:bodyPr/>
          <a:lstStyle/>
          <a:p>
            <a:endParaRPr lang="en-BW"/>
          </a:p>
        </p:txBody>
      </p:sp>
      <p:sp>
        <p:nvSpPr>
          <p:cNvPr id="4" name="Slide Number Placeholder 3"/>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85378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a:prstGeom prst="rect">
            <a:avLst/>
          </a:prstGeom>
        </p:spPr>
        <p:txBody>
          <a:bodyPr anchor="b"/>
          <a:lstStyle>
            <a:lvl1pPr>
              <a:defRPr sz="3527"/>
            </a:lvl1pPr>
          </a:lstStyle>
          <a:p>
            <a:r>
              <a:rPr lang="en-GB"/>
              <a:t>Click to edit Master title style</a:t>
            </a:r>
            <a:endParaRPr lang="en-US" dirty="0"/>
          </a:p>
        </p:txBody>
      </p:sp>
      <p:sp>
        <p:nvSpPr>
          <p:cNvPr id="3" name="Content Placeholder 2"/>
          <p:cNvSpPr>
            <a:spLocks noGrp="1"/>
          </p:cNvSpPr>
          <p:nvPr>
            <p:ph idx="1"/>
          </p:nvPr>
        </p:nvSpPr>
        <p:spPr>
          <a:xfrm>
            <a:off x="4545413" y="1088455"/>
            <a:ext cx="5412730" cy="5372269"/>
          </a:xfrm>
          <a:prstGeom prst="rect">
            <a:avLst/>
          </a:prstGeo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36455" y="2267902"/>
            <a:ext cx="3448388" cy="4201570"/>
          </a:xfrm>
          <a:prstGeom prst="rect">
            <a:avLst/>
          </a:prstGeo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2624219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a:prstGeom prst="rect">
            <a:avLst/>
          </a:prstGeom>
        </p:spPr>
        <p:txBody>
          <a:bodyPr anchor="b"/>
          <a:lstStyle>
            <a:lvl1pPr>
              <a:defRPr sz="3527"/>
            </a:lvl1pPr>
          </a:lstStyle>
          <a:p>
            <a:r>
              <a:rPr lang="en-GB"/>
              <a:t>Click to edit Master title style</a:t>
            </a:r>
            <a:endParaRPr lang="en-US" dirty="0"/>
          </a:p>
        </p:txBody>
      </p:sp>
      <p:sp>
        <p:nvSpPr>
          <p:cNvPr id="3" name="Picture Placeholder 2"/>
          <p:cNvSpPr>
            <a:spLocks noGrp="1" noChangeAspect="1"/>
          </p:cNvSpPr>
          <p:nvPr>
            <p:ph type="pic" idx="1"/>
          </p:nvPr>
        </p:nvSpPr>
        <p:spPr>
          <a:xfrm>
            <a:off x="4545413" y="1088455"/>
            <a:ext cx="5412730" cy="5372269"/>
          </a:xfrm>
          <a:prstGeom prst="rect">
            <a:avLst/>
          </a:prstGeo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dirty="0"/>
          </a:p>
        </p:txBody>
      </p:sp>
      <p:sp>
        <p:nvSpPr>
          <p:cNvPr id="4" name="Text Placeholder 3"/>
          <p:cNvSpPr>
            <a:spLocks noGrp="1"/>
          </p:cNvSpPr>
          <p:nvPr>
            <p:ph type="body" sz="half" idx="2"/>
          </p:nvPr>
        </p:nvSpPr>
        <p:spPr>
          <a:xfrm>
            <a:off x="736455" y="2267902"/>
            <a:ext cx="3448388" cy="4201570"/>
          </a:xfrm>
          <a:prstGeom prst="rect">
            <a:avLst/>
          </a:prstGeo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05/09/2026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628002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CB5874-CDE7-DCE0-3B7A-4BFF2BE42402}"/>
              </a:ext>
            </a:extLst>
          </p:cNvPr>
          <p:cNvPicPr>
            <a:picLocks noChangeAspect="1"/>
          </p:cNvPicPr>
          <p:nvPr userDrawn="1"/>
        </p:nvPicPr>
        <p:blipFill>
          <a:blip r:embed="rId13"/>
          <a:stretch>
            <a:fillRect/>
          </a:stretch>
        </p:blipFill>
        <p:spPr>
          <a:xfrm>
            <a:off x="0" y="0"/>
            <a:ext cx="10692000" cy="7556260"/>
          </a:xfrm>
          <a:prstGeom prst="rect">
            <a:avLst/>
          </a:prstGeom>
        </p:spPr>
      </p:pic>
    </p:spTree>
    <p:extLst>
      <p:ext uri="{BB962C8B-B14F-4D97-AF65-F5344CB8AC3E}">
        <p14:creationId xmlns:p14="http://schemas.microsoft.com/office/powerpoint/2010/main" val="3349464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C4EDCC-53B5-FC99-5EEC-453B83E7C6B4}"/>
              </a:ext>
            </a:extLst>
          </p:cNvPr>
          <p:cNvPicPr>
            <a:picLocks noChangeAspect="1"/>
          </p:cNvPicPr>
          <p:nvPr/>
        </p:nvPicPr>
        <p:blipFill>
          <a:blip r:embed="rId2"/>
          <a:stretch>
            <a:fillRect/>
          </a:stretch>
        </p:blipFill>
        <p:spPr>
          <a:xfrm>
            <a:off x="-36187" y="-144383"/>
            <a:ext cx="10728000" cy="7590816"/>
          </a:xfrm>
          <a:prstGeom prst="rect">
            <a:avLst/>
          </a:prstGeom>
        </p:spPr>
      </p:pic>
      <p:sp>
        <p:nvSpPr>
          <p:cNvPr id="3" name="Subtitle 2">
            <a:extLst>
              <a:ext uri="{FF2B5EF4-FFF2-40B4-BE49-F238E27FC236}">
                <a16:creationId xmlns:a16="http://schemas.microsoft.com/office/drawing/2014/main" id="{F7F6C781-EBB2-E511-9288-5134A41EAAFE}"/>
              </a:ext>
            </a:extLst>
          </p:cNvPr>
          <p:cNvSpPr>
            <a:spLocks noGrp="1"/>
          </p:cNvSpPr>
          <p:nvPr>
            <p:ph type="subTitle" idx="1"/>
          </p:nvPr>
        </p:nvSpPr>
        <p:spPr>
          <a:xfrm>
            <a:off x="-457201" y="2727817"/>
            <a:ext cx="9211003" cy="1485468"/>
          </a:xfrm>
        </p:spPr>
        <p:txBody>
          <a:bodyPr/>
          <a:lstStyle/>
          <a:p>
            <a:r>
              <a:rPr lang="en-US" sz="4000" b="1" dirty="0">
                <a:cs typeface="Gill Sans"/>
              </a:rPr>
              <a:t>BOTSWANA-WIPO MODEL OFFICE</a:t>
            </a:r>
          </a:p>
          <a:p>
            <a:r>
              <a:rPr lang="en-US" sz="2400" b="1" dirty="0">
                <a:cs typeface="Gill Sans"/>
              </a:rPr>
              <a:t>AFRICA IP REGISTER COORDINATION MEETING, APRIL 20-24, 2026</a:t>
            </a:r>
          </a:p>
          <a:p>
            <a:r>
              <a:rPr lang="en-US" sz="2400" b="1" dirty="0">
                <a:cs typeface="Gill Sans"/>
              </a:rPr>
              <a:t>Maputo, MOZAMBIQUE</a:t>
            </a:r>
          </a:p>
        </p:txBody>
      </p:sp>
      <p:sp>
        <p:nvSpPr>
          <p:cNvPr id="4" name="Subtitle 2">
            <a:extLst>
              <a:ext uri="{FF2B5EF4-FFF2-40B4-BE49-F238E27FC236}">
                <a16:creationId xmlns:a16="http://schemas.microsoft.com/office/drawing/2014/main" id="{16D94E93-B72B-AC58-15F7-240C5C8F098A}"/>
              </a:ext>
            </a:extLst>
          </p:cNvPr>
          <p:cNvSpPr txBox="1">
            <a:spLocks/>
          </p:cNvSpPr>
          <p:nvPr/>
        </p:nvSpPr>
        <p:spPr>
          <a:xfrm>
            <a:off x="626567" y="5791632"/>
            <a:ext cx="9438678" cy="1485468"/>
          </a:xfrm>
          <a:prstGeom prst="rect">
            <a:avLst/>
          </a:prstGeom>
        </p:spPr>
        <p:txBody>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pPr algn="l"/>
            <a:r>
              <a:rPr lang="en-GB" sz="3200" b="1" dirty="0">
                <a:solidFill>
                  <a:srgbClr val="1867B2"/>
                </a:solidFill>
              </a:rPr>
              <a:t>Presentation by:</a:t>
            </a:r>
          </a:p>
          <a:p>
            <a:pPr algn="l"/>
            <a:r>
              <a:rPr lang="en-GB" sz="3200" b="1" dirty="0">
                <a:solidFill>
                  <a:srgbClr val="1867B2"/>
                </a:solidFill>
              </a:rPr>
              <a:t>Ms Keletso Linchwe and Ms Basadi Badirwang</a:t>
            </a:r>
          </a:p>
        </p:txBody>
      </p:sp>
    </p:spTree>
    <p:extLst>
      <p:ext uri="{BB962C8B-B14F-4D97-AF65-F5344CB8AC3E}">
        <p14:creationId xmlns:p14="http://schemas.microsoft.com/office/powerpoint/2010/main" val="1436528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FC5FC-D2AE-77A4-3559-286555556AFC}"/>
              </a:ext>
            </a:extLst>
          </p:cNvPr>
          <p:cNvSpPr>
            <a:spLocks noGrp="1"/>
          </p:cNvSpPr>
          <p:nvPr>
            <p:ph type="title"/>
          </p:nvPr>
        </p:nvSpPr>
        <p:spPr>
          <a:xfrm>
            <a:off x="547204" y="433146"/>
            <a:ext cx="9320647" cy="882977"/>
          </a:xfrm>
        </p:spPr>
        <p:txBody>
          <a:bodyPr/>
          <a:lstStyle/>
          <a:p>
            <a:pPr algn="ctr"/>
            <a:r>
              <a:rPr lang="en-US" sz="3200" b="1" dirty="0">
                <a:latin typeface="+mn-lt"/>
                <a:cs typeface="Gill Sans"/>
              </a:rPr>
              <a:t>STATE OF AUTOMATION IN BOTSWANA IP OFFICE</a:t>
            </a:r>
          </a:p>
        </p:txBody>
      </p:sp>
      <p:sp>
        <p:nvSpPr>
          <p:cNvPr id="3" name="Content Placeholder 2">
            <a:extLst>
              <a:ext uri="{FF2B5EF4-FFF2-40B4-BE49-F238E27FC236}">
                <a16:creationId xmlns:a16="http://schemas.microsoft.com/office/drawing/2014/main" id="{96B595AA-F56D-5EA6-B817-442AAE586E43}"/>
              </a:ext>
            </a:extLst>
          </p:cNvPr>
          <p:cNvSpPr>
            <a:spLocks noGrp="1"/>
          </p:cNvSpPr>
          <p:nvPr>
            <p:ph idx="1"/>
          </p:nvPr>
        </p:nvSpPr>
        <p:spPr>
          <a:xfrm>
            <a:off x="547205" y="1760623"/>
            <a:ext cx="9409546" cy="4163099"/>
          </a:xfrm>
        </p:spPr>
        <p:txBody>
          <a:bodyPr/>
          <a:lstStyle/>
          <a:p>
            <a:pPr marL="0" indent="0" algn="just">
              <a:buNone/>
            </a:pPr>
            <a:r>
              <a:rPr lang="en-US" sz="2400" dirty="0">
                <a:ea typeface="Times New Roman" panose="02020603050405020304" pitchFamily="18" charset="0"/>
                <a:cs typeface="Arial" panose="020B0604020202020204" pitchFamily="34" charset="0"/>
              </a:rPr>
              <a:t>Botswana has improved its operational efficiency and effectiveness through process re-engineering and automation. Trademarks examinations are done faster. Before automation, Examiners had to go through the search and examination procedure manually including manual searches in the index cards and subsequently in the registers. This was a taxing task as it involved physically going to the archives and manually going files to find the right files. Hence the quality of search was very poor and limited. </a:t>
            </a:r>
          </a:p>
          <a:p>
            <a:pPr marL="0" indent="0" algn="just">
              <a:buNone/>
            </a:pPr>
            <a:r>
              <a:rPr lang="en-US" sz="2400" dirty="0">
                <a:ea typeface="Times New Roman" panose="02020603050405020304" pitchFamily="18" charset="0"/>
                <a:cs typeface="Arial" panose="020B0604020202020204" pitchFamily="34" charset="0"/>
              </a:rPr>
              <a:t>Although automation has brought many benefits, the Office still experience many challenges especially in service delivery and accessibility as the online system is  only made available to Agents only. </a:t>
            </a:r>
          </a:p>
          <a:p>
            <a:pPr marL="0" indent="0" algn="just">
              <a:buNone/>
            </a:pPr>
            <a:endParaRPr lang="en-GB" sz="2800" dirty="0"/>
          </a:p>
        </p:txBody>
      </p:sp>
    </p:spTree>
    <p:extLst>
      <p:ext uri="{BB962C8B-B14F-4D97-AF65-F5344CB8AC3E}">
        <p14:creationId xmlns:p14="http://schemas.microsoft.com/office/powerpoint/2010/main" val="1734637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96B3E-C48D-A113-0BCF-4AF83549F9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582163-5289-A7D3-3B75-1F71A80204ED}"/>
              </a:ext>
            </a:extLst>
          </p:cNvPr>
          <p:cNvSpPr>
            <a:spLocks noGrp="1"/>
          </p:cNvSpPr>
          <p:nvPr>
            <p:ph type="title"/>
          </p:nvPr>
        </p:nvSpPr>
        <p:spPr>
          <a:xfrm>
            <a:off x="547204" y="433146"/>
            <a:ext cx="9320647" cy="882977"/>
          </a:xfrm>
        </p:spPr>
        <p:txBody>
          <a:bodyPr/>
          <a:lstStyle/>
          <a:p>
            <a:pPr algn="ctr"/>
            <a:r>
              <a:rPr lang="en-ZA" sz="3200" b="1" dirty="0">
                <a:latin typeface="+mn-lt"/>
                <a:cs typeface="Gill Sans"/>
              </a:rPr>
              <a:t>IMPLEMENTATION OF IP MODEL OFFICE</a:t>
            </a:r>
            <a:endParaRPr lang="en-BW" sz="3200" b="1" dirty="0">
              <a:solidFill>
                <a:schemeClr val="bg1"/>
              </a:solidFill>
              <a:latin typeface="+mn-lt"/>
            </a:endParaRPr>
          </a:p>
        </p:txBody>
      </p:sp>
      <p:sp>
        <p:nvSpPr>
          <p:cNvPr id="3" name="Content Placeholder 2">
            <a:extLst>
              <a:ext uri="{FF2B5EF4-FFF2-40B4-BE49-F238E27FC236}">
                <a16:creationId xmlns:a16="http://schemas.microsoft.com/office/drawing/2014/main" id="{EFC0D650-BFD6-2BB7-7374-82324A9F4B06}"/>
              </a:ext>
            </a:extLst>
          </p:cNvPr>
          <p:cNvSpPr>
            <a:spLocks noGrp="1"/>
          </p:cNvSpPr>
          <p:nvPr>
            <p:ph idx="1"/>
          </p:nvPr>
        </p:nvSpPr>
        <p:spPr>
          <a:xfrm>
            <a:off x="547205" y="1760623"/>
            <a:ext cx="9409546" cy="4163099"/>
          </a:xfrm>
        </p:spPr>
        <p:txBody>
          <a:bodyPr/>
          <a:lstStyle/>
          <a:p>
            <a:pPr marL="0" indent="0" algn="just">
              <a:buNone/>
            </a:pPr>
            <a:endParaRPr lang="en-US" sz="2800" dirty="0">
              <a:ea typeface="Times New Roman" panose="02020603050405020304" pitchFamily="18" charset="0"/>
              <a:cs typeface="Arial" panose="020B0604020202020204" pitchFamily="34" charset="0"/>
            </a:endParaRPr>
          </a:p>
          <a:p>
            <a:pPr marL="0" indent="0" algn="just">
              <a:buNone/>
            </a:pPr>
            <a:r>
              <a:rPr lang="en-US" sz="2800" dirty="0">
                <a:ea typeface="Times New Roman" panose="02020603050405020304" pitchFamily="18" charset="0"/>
                <a:cs typeface="Arial" panose="020B0604020202020204" pitchFamily="34" charset="0"/>
              </a:rPr>
              <a:t>Following nomination of Botswana office to be  the  benchmark office for  Africa by the World Intellectual Property Organization (WIPO) for the Technical Services Solutions (WIPO Suite) The Project </a:t>
            </a:r>
            <a:r>
              <a:rPr lang="en-US" sz="2800" b="1" i="1" dirty="0">
                <a:ea typeface="Times New Roman" panose="02020603050405020304" pitchFamily="18" charset="0"/>
                <a:cs typeface="Arial" panose="020B0604020202020204" pitchFamily="34" charset="0"/>
              </a:rPr>
              <a:t>WIPO Model Office </a:t>
            </a:r>
            <a:r>
              <a:rPr lang="en-US" sz="2800" dirty="0">
                <a:ea typeface="Times New Roman" panose="02020603050405020304" pitchFamily="18" charset="0"/>
                <a:cs typeface="Arial" panose="020B0604020202020204" pitchFamily="34" charset="0"/>
              </a:rPr>
              <a:t>was established.</a:t>
            </a:r>
          </a:p>
          <a:p>
            <a:pPr marL="0" indent="0" algn="just">
              <a:buNone/>
            </a:pPr>
            <a:endParaRPr lang="en-GB" sz="2800" dirty="0"/>
          </a:p>
        </p:txBody>
      </p:sp>
    </p:spTree>
    <p:extLst>
      <p:ext uri="{BB962C8B-B14F-4D97-AF65-F5344CB8AC3E}">
        <p14:creationId xmlns:p14="http://schemas.microsoft.com/office/powerpoint/2010/main" val="1555982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52968-5675-E263-4951-CBE45FE5E5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A06E2C-19B6-D471-5858-906BEF33AA19}"/>
              </a:ext>
            </a:extLst>
          </p:cNvPr>
          <p:cNvSpPr>
            <a:spLocks noGrp="1"/>
          </p:cNvSpPr>
          <p:nvPr>
            <p:ph type="title"/>
          </p:nvPr>
        </p:nvSpPr>
        <p:spPr>
          <a:xfrm>
            <a:off x="547204" y="433146"/>
            <a:ext cx="9320647" cy="882977"/>
          </a:xfrm>
        </p:spPr>
        <p:txBody>
          <a:bodyPr/>
          <a:lstStyle/>
          <a:p>
            <a:pPr algn="ctr"/>
            <a:r>
              <a:rPr lang="en-GB" sz="3200" b="1" dirty="0">
                <a:latin typeface="+mn-lt"/>
              </a:rPr>
              <a:t>OBJECTIVES OF THE WIPO MODEL OFFICE</a:t>
            </a:r>
            <a:endParaRPr lang="en-BW" sz="3200" b="1" dirty="0">
              <a:latin typeface="+mn-lt"/>
            </a:endParaRPr>
          </a:p>
        </p:txBody>
      </p:sp>
      <p:sp>
        <p:nvSpPr>
          <p:cNvPr id="3" name="Content Placeholder 2">
            <a:extLst>
              <a:ext uri="{FF2B5EF4-FFF2-40B4-BE49-F238E27FC236}">
                <a16:creationId xmlns:a16="http://schemas.microsoft.com/office/drawing/2014/main" id="{E1FD7693-2A84-AF84-0D1D-0FD96793D121}"/>
              </a:ext>
            </a:extLst>
          </p:cNvPr>
          <p:cNvSpPr>
            <a:spLocks noGrp="1"/>
          </p:cNvSpPr>
          <p:nvPr>
            <p:ph idx="1"/>
          </p:nvPr>
        </p:nvSpPr>
        <p:spPr>
          <a:xfrm>
            <a:off x="547205" y="1760623"/>
            <a:ext cx="9409546" cy="4163099"/>
          </a:xfrm>
        </p:spPr>
        <p:txBody>
          <a:bodyPr/>
          <a:lstStyle/>
          <a:p>
            <a:pPr algn="just"/>
            <a:r>
              <a:rPr lang="en-US" sz="2800" dirty="0"/>
              <a:t>The main objectives of the Model IP Office Project were to optimize back office operations for CIPA and provide a platform and facilities for online services including filing, correspondence, data exchange, and publication. The assessment and feasibility studies for the project identified the following gaps that needed to be addressed to achieve the objectives of the project:</a:t>
            </a:r>
          </a:p>
          <a:p>
            <a:pPr algn="just"/>
            <a:endParaRPr lang="en-US" sz="2800" dirty="0"/>
          </a:p>
          <a:p>
            <a:pPr algn="just"/>
            <a:r>
              <a:rPr lang="en-US" sz="2800" dirty="0"/>
              <a:t>To address the above-identified service and system gaps, the following solutions were proposed, as a way forward:</a:t>
            </a:r>
          </a:p>
          <a:p>
            <a:pPr marL="0" indent="0" algn="just">
              <a:buNone/>
            </a:pPr>
            <a:endParaRPr lang="en-GB" sz="2800" dirty="0"/>
          </a:p>
        </p:txBody>
      </p:sp>
    </p:spTree>
    <p:extLst>
      <p:ext uri="{BB962C8B-B14F-4D97-AF65-F5344CB8AC3E}">
        <p14:creationId xmlns:p14="http://schemas.microsoft.com/office/powerpoint/2010/main" val="543376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1F339-7A12-886B-A4CF-81D3D2857372}"/>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CC002082-5644-85DE-CF0E-F9BF52762164}"/>
              </a:ext>
            </a:extLst>
          </p:cNvPr>
          <p:cNvSpPr>
            <a:spLocks noGrp="1"/>
          </p:cNvSpPr>
          <p:nvPr>
            <p:ph type="title"/>
          </p:nvPr>
        </p:nvSpPr>
        <p:spPr>
          <a:xfrm>
            <a:off x="636103" y="487121"/>
            <a:ext cx="9320647" cy="735254"/>
          </a:xfrm>
        </p:spPr>
        <p:txBody>
          <a:bodyPr/>
          <a:lstStyle/>
          <a:p>
            <a:pPr algn="ctr"/>
            <a:r>
              <a:rPr lang="en-ZA" sz="3200" b="1" dirty="0">
                <a:latin typeface="+mn-lt"/>
                <a:cs typeface="Gill Sans"/>
              </a:rPr>
              <a:t>COOPERATION AGREEMENT BETWEEN CIPA AND WIPO</a:t>
            </a:r>
            <a:endParaRPr lang="en-BW" sz="3200" b="1" dirty="0">
              <a:solidFill>
                <a:schemeClr val="bg1"/>
              </a:solidFill>
              <a:latin typeface="+mn-lt"/>
            </a:endParaRPr>
          </a:p>
        </p:txBody>
      </p:sp>
      <p:sp>
        <p:nvSpPr>
          <p:cNvPr id="10" name="Content Placeholder 2">
            <a:extLst>
              <a:ext uri="{FF2B5EF4-FFF2-40B4-BE49-F238E27FC236}">
                <a16:creationId xmlns:a16="http://schemas.microsoft.com/office/drawing/2014/main" id="{A1FAA530-2228-9226-52AE-C8D1F4B33117}"/>
              </a:ext>
            </a:extLst>
          </p:cNvPr>
          <p:cNvSpPr>
            <a:spLocks noGrp="1"/>
          </p:cNvSpPr>
          <p:nvPr>
            <p:ph idx="1"/>
          </p:nvPr>
        </p:nvSpPr>
        <p:spPr>
          <a:xfrm>
            <a:off x="636103" y="1760623"/>
            <a:ext cx="9320647" cy="4576677"/>
          </a:xfrm>
        </p:spPr>
        <p:txBody>
          <a:bodyPr/>
          <a:lstStyle/>
          <a:p>
            <a:pPr algn="just"/>
            <a:r>
              <a:rPr lang="en-US" sz="2800" dirty="0"/>
              <a:t>CIPA has  always had  good working relations with WIPO where in the past WIPO has provided Hardware Equipment  such as  servers and computers to CIPA Office.</a:t>
            </a:r>
          </a:p>
          <a:p>
            <a:pPr algn="just"/>
            <a:r>
              <a:rPr lang="en-US" sz="2800" dirty="0"/>
              <a:t>The Technical Support to CIPA has  been nothing but exceptional.</a:t>
            </a:r>
          </a:p>
          <a:p>
            <a:pPr algn="just"/>
            <a:r>
              <a:rPr lang="en-US" sz="2800" dirty="0"/>
              <a:t>In 2023 CIPA and WIPO entered into a formal Cooperation Agreement that was  signed by WIPO’s Director General </a:t>
            </a:r>
            <a:r>
              <a:rPr lang="en-US" sz="2800" dirty="0" err="1"/>
              <a:t>Mr</a:t>
            </a:r>
            <a:r>
              <a:rPr lang="en-US" sz="2800" dirty="0"/>
              <a:t> Daren Tang and the former CIPA Registrar General </a:t>
            </a:r>
            <a:r>
              <a:rPr lang="en-US" sz="2800" dirty="0" err="1"/>
              <a:t>Mr</a:t>
            </a:r>
            <a:r>
              <a:rPr lang="en-US" sz="2800" dirty="0"/>
              <a:t> Conductor P. </a:t>
            </a:r>
            <a:r>
              <a:rPr lang="en-US" sz="2800" dirty="0" err="1"/>
              <a:t>Masena</a:t>
            </a:r>
            <a:r>
              <a:rPr lang="en-US" sz="2800" dirty="0"/>
              <a:t>.</a:t>
            </a:r>
            <a:endParaRPr lang="en-BW" sz="2800" dirty="0"/>
          </a:p>
          <a:p>
            <a:pPr marL="0" indent="0">
              <a:buNone/>
            </a:pPr>
            <a:endParaRPr lang="en-GB" sz="1600" dirty="0"/>
          </a:p>
        </p:txBody>
      </p:sp>
    </p:spTree>
    <p:extLst>
      <p:ext uri="{BB962C8B-B14F-4D97-AF65-F5344CB8AC3E}">
        <p14:creationId xmlns:p14="http://schemas.microsoft.com/office/powerpoint/2010/main" val="3568129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245184A-DC24-9E2B-70DE-63A62C62AAF0}"/>
              </a:ext>
            </a:extLst>
          </p:cNvPr>
          <p:cNvSpPr>
            <a:spLocks noGrp="1"/>
          </p:cNvSpPr>
          <p:nvPr>
            <p:ph type="title"/>
          </p:nvPr>
        </p:nvSpPr>
        <p:spPr>
          <a:xfrm>
            <a:off x="685582" y="345584"/>
            <a:ext cx="9320647" cy="735254"/>
          </a:xfrm>
        </p:spPr>
        <p:txBody>
          <a:bodyPr/>
          <a:lstStyle/>
          <a:p>
            <a:pPr algn="ctr"/>
            <a:r>
              <a:rPr lang="en-ZA" sz="2800" b="1" dirty="0">
                <a:latin typeface="+mn-lt"/>
                <a:cs typeface="Gill Sans"/>
              </a:rPr>
              <a:t>THE SCOPE OF COOPERATION AGREEMENT BETWEEN CIPA AND WIPO</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46BBC54A-E6D9-B80C-2692-7DC31FAFCAA4}"/>
              </a:ext>
            </a:extLst>
          </p:cNvPr>
          <p:cNvSpPr>
            <a:spLocks noGrp="1"/>
          </p:cNvSpPr>
          <p:nvPr>
            <p:ph idx="1"/>
          </p:nvPr>
        </p:nvSpPr>
        <p:spPr>
          <a:xfrm>
            <a:off x="168441" y="1333501"/>
            <a:ext cx="9788309" cy="5003799"/>
          </a:xfrm>
        </p:spPr>
        <p:txBody>
          <a:bodyPr/>
          <a:lstStyle/>
          <a:p>
            <a:pPr algn="just"/>
            <a:r>
              <a:rPr lang="en-US" sz="2400" dirty="0"/>
              <a:t>Provision of Business Systems by WIPO for  IP Rights Administration, document Management, online services, data search and  any related systems or modules.</a:t>
            </a:r>
          </a:p>
          <a:p>
            <a:pPr algn="just"/>
            <a:r>
              <a:rPr lang="en-US" sz="2400" dirty="0"/>
              <a:t>Projects  to analyze, implement or improve business process management and  Office workflows</a:t>
            </a:r>
          </a:p>
          <a:p>
            <a:pPr algn="just"/>
            <a:r>
              <a:rPr lang="en-US" sz="2400" dirty="0"/>
              <a:t>Projects for Digitization, data capture and data quality improvement.</a:t>
            </a:r>
          </a:p>
          <a:p>
            <a:pPr algn="just"/>
            <a:r>
              <a:rPr lang="en-US" sz="2400" dirty="0"/>
              <a:t>Data exchange for operational purposes and for the dissemination of IP information </a:t>
            </a:r>
          </a:p>
          <a:p>
            <a:pPr algn="just"/>
            <a:r>
              <a:rPr lang="en-US" sz="2400" dirty="0"/>
              <a:t>Creation of National and/or Regional IP Databases IP Database </a:t>
            </a:r>
          </a:p>
          <a:p>
            <a:pPr algn="just"/>
            <a:r>
              <a:rPr lang="en-US" sz="2400" dirty="0"/>
              <a:t>Advisory Services on IT Strategy, IT Audit, management, resources, infrastructure and related topics</a:t>
            </a:r>
          </a:p>
          <a:p>
            <a:pPr algn="just"/>
            <a:r>
              <a:rPr lang="en-US" sz="2400" dirty="0"/>
              <a:t>Provision of Support Software upgrades, systems documentation, knowledge transfer, training and  related services to improve the autonomy and optimize the use of WIPO Business Systems deployed at CIPA.</a:t>
            </a:r>
          </a:p>
          <a:p>
            <a:pPr marL="0" indent="0">
              <a:buNone/>
            </a:pPr>
            <a:endParaRPr lang="en-GB" sz="1600" dirty="0"/>
          </a:p>
        </p:txBody>
      </p:sp>
    </p:spTree>
    <p:extLst>
      <p:ext uri="{BB962C8B-B14F-4D97-AF65-F5344CB8AC3E}">
        <p14:creationId xmlns:p14="http://schemas.microsoft.com/office/powerpoint/2010/main" val="1565550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1D2B2-E83F-E551-CC86-1BCEFE5CC2EA}"/>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70846276-F14D-88FD-28BA-41C960777C49}"/>
              </a:ext>
            </a:extLst>
          </p:cNvPr>
          <p:cNvSpPr>
            <a:spLocks noGrp="1"/>
          </p:cNvSpPr>
          <p:nvPr>
            <p:ph type="title"/>
          </p:nvPr>
        </p:nvSpPr>
        <p:spPr>
          <a:xfrm>
            <a:off x="636104" y="598247"/>
            <a:ext cx="9320647" cy="735254"/>
          </a:xfrm>
        </p:spPr>
        <p:txBody>
          <a:bodyPr/>
          <a:lstStyle/>
          <a:p>
            <a:pPr algn="ctr"/>
            <a:r>
              <a:rPr lang="en-ZA" sz="2800" b="1" dirty="0">
                <a:latin typeface="+mn-lt"/>
                <a:cs typeface="Gill Sans"/>
              </a:rPr>
              <a:t>PROGRESS ON THE WIPO MODEL OFFICE PROJECT</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4ABE9C9D-4192-4EC4-27EF-52294EF26471}"/>
              </a:ext>
            </a:extLst>
          </p:cNvPr>
          <p:cNvSpPr>
            <a:spLocks noGrp="1"/>
          </p:cNvSpPr>
          <p:nvPr>
            <p:ph idx="1"/>
          </p:nvPr>
        </p:nvSpPr>
        <p:spPr>
          <a:xfrm>
            <a:off x="636103" y="1760623"/>
            <a:ext cx="9320647" cy="4576677"/>
          </a:xfrm>
        </p:spPr>
        <p:txBody>
          <a:bodyPr/>
          <a:lstStyle/>
          <a:p>
            <a:pPr marL="0" indent="0" algn="just">
              <a:buNone/>
            </a:pPr>
            <a:r>
              <a:rPr lang="en-US" sz="2400" dirty="0"/>
              <a:t>The WIPO Model office  project is thus far at 86% done with the following modules/systems already deployed;</a:t>
            </a:r>
          </a:p>
          <a:p>
            <a:pPr marL="0" indent="0" algn="just">
              <a:buNone/>
            </a:pPr>
            <a:endParaRPr lang="en-US" sz="2400" dirty="0"/>
          </a:p>
          <a:p>
            <a:pPr algn="just"/>
            <a:r>
              <a:rPr lang="en-US" sz="2400" dirty="0">
                <a:latin typeface="Arial" panose="020B0604020202020204" pitchFamily="34" charset="0"/>
                <a:ea typeface="Calibri" panose="020F0502020204030204" pitchFamily="34" charset="0"/>
              </a:rPr>
              <a:t>Data Validation &amp; Verification Project</a:t>
            </a:r>
          </a:p>
          <a:p>
            <a:pPr algn="just"/>
            <a:r>
              <a:rPr lang="en-US" sz="2400" dirty="0">
                <a:latin typeface="Arial" panose="020B0604020202020204" pitchFamily="34" charset="0"/>
                <a:ea typeface="Calibri" panose="020F0502020204030204" pitchFamily="34" charset="0"/>
              </a:rPr>
              <a:t>Digitization Project</a:t>
            </a:r>
          </a:p>
          <a:p>
            <a:pPr algn="just"/>
            <a:r>
              <a:rPr lang="en-US" sz="2400" dirty="0">
                <a:latin typeface="Arial" panose="020B0604020202020204" pitchFamily="34" charset="0"/>
                <a:ea typeface="Calibri" panose="020F0502020204030204" pitchFamily="34" charset="0"/>
              </a:rPr>
              <a:t>IPAS Upgrade ( from IPAS 3.6 to IPAS 4 Cloud including WIPO File deployed to agents</a:t>
            </a:r>
            <a:r>
              <a:rPr lang="en-US" sz="2400" b="1" dirty="0">
                <a:solidFill>
                  <a:srgbClr val="FF0000"/>
                </a:solidFill>
                <a:latin typeface="Arial" panose="020B0604020202020204" pitchFamily="34" charset="0"/>
                <a:ea typeface="Calibri" panose="020F0502020204030204" pitchFamily="34" charset="0"/>
              </a:rPr>
              <a:t> only</a:t>
            </a:r>
            <a:r>
              <a:rPr lang="en-US" sz="2400" dirty="0">
                <a:latin typeface="Arial" panose="020B0604020202020204" pitchFamily="34" charset="0"/>
                <a:ea typeface="Calibri" panose="020F0502020204030204" pitchFamily="34" charset="0"/>
              </a:rPr>
              <a:t>)</a:t>
            </a:r>
          </a:p>
          <a:p>
            <a:pPr algn="just"/>
            <a:r>
              <a:rPr lang="en-US" sz="2400" dirty="0">
                <a:latin typeface="Arial" panose="020B0604020202020204" pitchFamily="34" charset="0"/>
                <a:ea typeface="Calibri" panose="020F0502020204030204" pitchFamily="34" charset="0"/>
              </a:rPr>
              <a:t>Madrid Module</a:t>
            </a:r>
          </a:p>
          <a:p>
            <a:pPr algn="just"/>
            <a:r>
              <a:rPr lang="en-US" sz="2400" dirty="0">
                <a:latin typeface="Arial" panose="020B0604020202020204" pitchFamily="34" charset="0"/>
                <a:ea typeface="Calibri" panose="020F0502020204030204" pitchFamily="34" charset="0"/>
              </a:rPr>
              <a:t>ARIPO MS Module</a:t>
            </a:r>
          </a:p>
          <a:p>
            <a:pPr algn="just"/>
            <a:r>
              <a:rPr lang="en-US" sz="2400" dirty="0">
                <a:latin typeface="Arial" panose="020B0604020202020204" pitchFamily="34" charset="0"/>
                <a:ea typeface="Calibri" panose="020F0502020204030204" pitchFamily="34" charset="0"/>
              </a:rPr>
              <a:t>WIPO Publish (Currently On CIPA Website)</a:t>
            </a:r>
          </a:p>
          <a:p>
            <a:pPr marL="0" indent="0">
              <a:buNone/>
            </a:pPr>
            <a:endParaRPr lang="en-GB" sz="1600" dirty="0"/>
          </a:p>
        </p:txBody>
      </p:sp>
    </p:spTree>
    <p:extLst>
      <p:ext uri="{BB962C8B-B14F-4D97-AF65-F5344CB8AC3E}">
        <p14:creationId xmlns:p14="http://schemas.microsoft.com/office/powerpoint/2010/main" val="2113819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05A2C-B8AB-BA11-0F76-6BF31093F5C6}"/>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75A9523D-753E-794E-F7DD-DCFBEBE25D83}"/>
              </a:ext>
            </a:extLst>
          </p:cNvPr>
          <p:cNvSpPr>
            <a:spLocks noGrp="1"/>
          </p:cNvSpPr>
          <p:nvPr>
            <p:ph type="title"/>
          </p:nvPr>
        </p:nvSpPr>
        <p:spPr>
          <a:xfrm>
            <a:off x="636104" y="598247"/>
            <a:ext cx="9320647" cy="735254"/>
          </a:xfrm>
        </p:spPr>
        <p:txBody>
          <a:bodyPr/>
          <a:lstStyle/>
          <a:p>
            <a:pPr algn="ctr"/>
            <a:r>
              <a:rPr lang="en-ZA" sz="2800" b="1" dirty="0">
                <a:latin typeface="+mn-lt"/>
                <a:cs typeface="Gill Sans"/>
              </a:rPr>
              <a:t>PROGRESS ON THE WIPO MODEL OFFICE PROJECT</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C27E19A8-EFD8-7B7D-19A7-F6558E13AB51}"/>
              </a:ext>
            </a:extLst>
          </p:cNvPr>
          <p:cNvSpPr>
            <a:spLocks noGrp="1"/>
          </p:cNvSpPr>
          <p:nvPr>
            <p:ph idx="1"/>
          </p:nvPr>
        </p:nvSpPr>
        <p:spPr>
          <a:xfrm>
            <a:off x="636103" y="1760623"/>
            <a:ext cx="9320647" cy="4576677"/>
          </a:xfrm>
        </p:spPr>
        <p:txBody>
          <a:bodyPr/>
          <a:lstStyle/>
          <a:p>
            <a:pPr marL="0" indent="0" algn="just">
              <a:buNone/>
            </a:pPr>
            <a:r>
              <a:rPr lang="en-US" sz="2400" dirty="0">
                <a:latin typeface="Arial" panose="020B0604020202020204" pitchFamily="34" charset="0"/>
                <a:ea typeface="Calibri" panose="020F0502020204030204" pitchFamily="34" charset="0"/>
              </a:rPr>
              <a:t>CIPA is  now on the last phase of the  WIPO Model office Project which is:</a:t>
            </a:r>
          </a:p>
          <a:p>
            <a:pPr lvl="0"/>
            <a:r>
              <a:rPr lang="en-US" sz="2400" dirty="0"/>
              <a:t>Completion of remaining WIPO modules (Extension of Online filing to the Public, Generic Module and Copyright Module) </a:t>
            </a:r>
            <a:endParaRPr lang="en-BW" sz="2400" dirty="0"/>
          </a:p>
          <a:p>
            <a:pPr lvl="0"/>
            <a:r>
              <a:rPr lang="en-US" sz="2400" dirty="0"/>
              <a:t>Digitization-Copyright and data quality improvements </a:t>
            </a:r>
            <a:endParaRPr lang="en-BW" sz="2400" dirty="0"/>
          </a:p>
          <a:p>
            <a:pPr lvl="0"/>
            <a:r>
              <a:rPr lang="en-US" sz="2400" dirty="0"/>
              <a:t>System integrations and enhancements </a:t>
            </a:r>
            <a:endParaRPr lang="en-BW" sz="2400" dirty="0"/>
          </a:p>
          <a:p>
            <a:pPr lvl="0"/>
            <a:r>
              <a:rPr lang="en-US" sz="2400" dirty="0"/>
              <a:t>Capacity building and knowledge transfer </a:t>
            </a:r>
            <a:endParaRPr lang="en-BW" sz="2400" dirty="0"/>
          </a:p>
          <a:p>
            <a:pPr lvl="0"/>
            <a:r>
              <a:rPr lang="en-US" sz="2400" dirty="0"/>
              <a:t>Remaining phase is critical for full-service delivery as per the project scope. </a:t>
            </a:r>
          </a:p>
          <a:p>
            <a:pPr marL="0" indent="0">
              <a:buNone/>
            </a:pPr>
            <a:r>
              <a:rPr lang="en-US" sz="2400" dirty="0"/>
              <a:t>The above requires a total funding of  </a:t>
            </a:r>
            <a:r>
              <a:rPr lang="en-US" sz="2400" b="1" dirty="0"/>
              <a:t>P4, 523, 625 </a:t>
            </a:r>
            <a:r>
              <a:rPr lang="en-US" sz="2400" dirty="0"/>
              <a:t>(USD345,000)</a:t>
            </a:r>
            <a:endParaRPr lang="en-BW" sz="2400" dirty="0"/>
          </a:p>
          <a:p>
            <a:pPr marL="0" indent="0">
              <a:buNone/>
            </a:pPr>
            <a:endParaRPr lang="en-GB" sz="1600" dirty="0"/>
          </a:p>
        </p:txBody>
      </p:sp>
    </p:spTree>
    <p:extLst>
      <p:ext uri="{BB962C8B-B14F-4D97-AF65-F5344CB8AC3E}">
        <p14:creationId xmlns:p14="http://schemas.microsoft.com/office/powerpoint/2010/main" val="2089636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1A5F9-691F-1B75-AF17-EA469DE557D2}"/>
              </a:ext>
            </a:extLst>
          </p:cNvPr>
          <p:cNvSpPr>
            <a:spLocks noGrp="1"/>
          </p:cNvSpPr>
          <p:nvPr>
            <p:ph type="title"/>
          </p:nvPr>
        </p:nvSpPr>
        <p:spPr/>
        <p:txBody>
          <a:bodyPr/>
          <a:lstStyle/>
          <a:p>
            <a:endParaRPr lang="en-BW" dirty="0"/>
          </a:p>
        </p:txBody>
      </p:sp>
      <p:sp>
        <p:nvSpPr>
          <p:cNvPr id="3" name="Content Placeholder 2">
            <a:extLst>
              <a:ext uri="{FF2B5EF4-FFF2-40B4-BE49-F238E27FC236}">
                <a16:creationId xmlns:a16="http://schemas.microsoft.com/office/drawing/2014/main" id="{AFE83CE7-70D0-5624-7C56-98D107737191}"/>
              </a:ext>
            </a:extLst>
          </p:cNvPr>
          <p:cNvSpPr>
            <a:spLocks noGrp="1"/>
          </p:cNvSpPr>
          <p:nvPr>
            <p:ph idx="1"/>
          </p:nvPr>
        </p:nvSpPr>
        <p:spPr/>
        <p:txBody>
          <a:bodyPr/>
          <a:lstStyle/>
          <a:p>
            <a:pPr marL="0" indent="0" algn="ctr">
              <a:buNone/>
            </a:pPr>
            <a:r>
              <a:rPr lang="en-US" sz="4400" dirty="0"/>
              <a:t>THANK YOU</a:t>
            </a:r>
            <a:endParaRPr lang="en-BW" sz="4400" dirty="0"/>
          </a:p>
        </p:txBody>
      </p:sp>
    </p:spTree>
    <p:extLst>
      <p:ext uri="{BB962C8B-B14F-4D97-AF65-F5344CB8AC3E}">
        <p14:creationId xmlns:p14="http://schemas.microsoft.com/office/powerpoint/2010/main" val="39543395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140</TotalTime>
  <Words>637</Words>
  <Application>Microsoft Office PowerPoint</Application>
  <PresentationFormat>Custom</PresentationFormat>
  <Paragraphs>45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Gill Sans</vt:lpstr>
      <vt:lpstr>Times New Roman</vt:lpstr>
      <vt:lpstr>Office Theme</vt:lpstr>
      <vt:lpstr>PowerPoint Presentation</vt:lpstr>
      <vt:lpstr>STATE OF AUTOMATION IN BOTSWANA IP OFFICE</vt:lpstr>
      <vt:lpstr>IMPLEMENTATION OF IP MODEL OFFICE</vt:lpstr>
      <vt:lpstr>OBJECTIVES OF THE WIPO MODEL OFFICE</vt:lpstr>
      <vt:lpstr>COOPERATION AGREEMENT BETWEEN CIPA AND WIPO</vt:lpstr>
      <vt:lpstr>THE SCOPE OF COOPERATION AGREEMENT BETWEEN CIPA AND WIPO</vt:lpstr>
      <vt:lpstr>PROGRESS ON THE WIPO MODEL OFFICE PROJECT</vt:lpstr>
      <vt:lpstr>PROGRESS ON THE WIPO MODEL OFFICE PROJECT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Gregory Sadyalunda</cp:lastModifiedBy>
  <cp:revision>9</cp:revision>
  <dcterms:created xsi:type="dcterms:W3CDTF">2023-02-05T20:45:16Z</dcterms:created>
  <dcterms:modified xsi:type="dcterms:W3CDTF">2026-05-09T15:28:31Z</dcterms:modified>
</cp:coreProperties>
</file>