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97" r:id="rId4"/>
    <p:sldId id="298" r:id="rId5"/>
    <p:sldId id="299" r:id="rId6"/>
    <p:sldId id="267" r:id="rId7"/>
    <p:sldId id="26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39FFF"/>
    <a:srgbClr val="FFFFFF"/>
    <a:srgbClr val="F6FC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45" autoAdjust="0"/>
    <p:restoredTop sz="95107" autoAdjust="0"/>
  </p:normalViewPr>
  <p:slideViewPr>
    <p:cSldViewPr snapToGrid="0">
      <p:cViewPr>
        <p:scale>
          <a:sx n="88" d="100"/>
          <a:sy n="88" d="100"/>
        </p:scale>
        <p:origin x="677" y="5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A8A55E-D054-644C-926D-7A5F346C1FF2}" type="datetimeFigureOut">
              <a:rPr lang="en-GH" smtClean="0"/>
              <a:t>04/21/2026</a:t>
            </a:fld>
            <a:endParaRPr lang="en-G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C6BB1E-379D-BA4A-98B3-49BACBAF29FD}" type="slidenum">
              <a:rPr lang="en-GH" smtClean="0"/>
              <a:t>‹#›</a:t>
            </a:fld>
            <a:endParaRPr lang="en-GH"/>
          </a:p>
        </p:txBody>
      </p:sp>
    </p:spTree>
    <p:extLst>
      <p:ext uri="{BB962C8B-B14F-4D97-AF65-F5344CB8AC3E}">
        <p14:creationId xmlns:p14="http://schemas.microsoft.com/office/powerpoint/2010/main" val="4096648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6FE446-F63A-4A71-AB85-A997319A2F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" y="0"/>
            <a:ext cx="5514976" cy="6360160"/>
          </a:xfrm>
          <a:ln>
            <a:noFill/>
          </a:ln>
        </p:spPr>
        <p:txBody>
          <a:bodyPr anchor="t" anchorCtr="0">
            <a:normAutofit/>
          </a:bodyPr>
          <a:lstStyle>
            <a:lvl1pPr algn="ctr">
              <a:defRPr sz="3600"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D8450-B775-42EC-8800-E0B2E4DEB4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19863" y="6440487"/>
            <a:ext cx="2743200" cy="365125"/>
          </a:xfrm>
          <a:prstGeom prst="rect">
            <a:avLst/>
          </a:prstGeom>
        </p:spPr>
        <p:txBody>
          <a:bodyPr/>
          <a:lstStyle/>
          <a:p>
            <a:fld id="{1A6D915E-054E-4668-9A7E-196F87C520EE}" type="datetimeFigureOut">
              <a:rPr lang="en-US" smtClean="0"/>
              <a:pPr/>
              <a:t>4/21/2026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0874BA-B1F6-4AC5-A5F6-C25355004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63063" y="6440487"/>
            <a:ext cx="2743200" cy="365125"/>
          </a:xfrm>
          <a:prstGeom prst="rect">
            <a:avLst/>
          </a:prstGeom>
        </p:spPr>
        <p:txBody>
          <a:bodyPr/>
          <a:lstStyle/>
          <a:p>
            <a:fld id="{CC5A6389-6630-4649-B115-31948122CCE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076FB6F-8171-4342-B6E9-953C529CFB7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514975" y="0"/>
            <a:ext cx="6677025" cy="6360160"/>
          </a:xfrm>
          <a:solidFill>
            <a:schemeClr val="accent4">
              <a:lumMod val="20000"/>
              <a:lumOff val="80000"/>
            </a:schemeClr>
          </a:solidFill>
          <a:ln>
            <a:solidFill>
              <a:schemeClr val="bg1">
                <a:alpha val="98000"/>
              </a:schemeClr>
            </a:solidFill>
          </a:ln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11465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CBDB7-456D-49D6-9406-8686967E2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5427F8-8BA2-4FFF-995B-CE6A6A2F50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424075" y="0"/>
            <a:ext cx="6639338" cy="621527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993C40-7D65-4798-8F0D-4DBFF91439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A6D915E-054E-4668-9A7E-196F87C520EE}" type="datetimeFigureOut">
              <a:rPr lang="en-US" smtClean="0"/>
              <a:pPr/>
              <a:t>4/21/2026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71417B-B96D-4E4E-BAC4-36BC747B4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4313" y="3572082"/>
            <a:ext cx="12192000" cy="64273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D311CA-0A92-4C06-91B8-E03DF40C8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5A6389-6630-4649-B115-31948122CC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300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0A2B46-A574-4C0A-99FD-DAE770C324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3A0247-EED4-40DB-A96E-7EB25141E7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EE69B9-67BE-439F-B092-0E4B3CA0605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A6D915E-054E-4668-9A7E-196F87C520EE}" type="datetimeFigureOut">
              <a:rPr lang="en-US" smtClean="0"/>
              <a:pPr/>
              <a:t>4/21/2026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A804B8-5C94-4B2B-8A6D-CCB48BB3D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4313" y="3572082"/>
            <a:ext cx="12192000" cy="64273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484BFB-97D0-4B5C-BB4E-B184D6108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5A6389-6630-4649-B115-31948122CC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065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D7A784-555E-46D9-99A6-4D99AD6B16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064" y="478150"/>
            <a:ext cx="11201398" cy="1037911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79ED0D-B3C0-4689-B6F5-018195E51C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0063" y="2185987"/>
            <a:ext cx="11201399" cy="35004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3F862E-123B-43C3-AF87-190C615924D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281987" y="6379850"/>
            <a:ext cx="1719263" cy="365125"/>
          </a:xfrm>
          <a:prstGeom prst="rect">
            <a:avLst/>
          </a:prstGeom>
        </p:spPr>
        <p:txBody>
          <a:bodyPr/>
          <a:lstStyle/>
          <a:p>
            <a:fld id="{1A6D915E-054E-4668-9A7E-196F87C520EE}" type="datetimeFigureOut">
              <a:rPr lang="en-US" smtClean="0"/>
              <a:pPr/>
              <a:t>4/21/2026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517FFD-AA9D-4DA8-8232-305F5DDE3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86988" y="6356348"/>
            <a:ext cx="1866900" cy="365125"/>
          </a:xfrm>
          <a:prstGeom prst="rect">
            <a:avLst/>
          </a:prstGeom>
        </p:spPr>
        <p:txBody>
          <a:bodyPr/>
          <a:lstStyle/>
          <a:p>
            <a:fld id="{CC5A6389-6630-4649-B115-31948122CC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martArt Placeholder 14">
            <a:extLst>
              <a:ext uri="{FF2B5EF4-FFF2-40B4-BE49-F238E27FC236}">
                <a16:creationId xmlns:a16="http://schemas.microsoft.com/office/drawing/2014/main" id="{0C8F970E-62C3-48B5-AB03-0D8D83B3D0F8}"/>
              </a:ext>
            </a:extLst>
          </p:cNvPr>
          <p:cNvSpPr txBox="1">
            <a:spLocks/>
          </p:cNvSpPr>
          <p:nvPr userDrawn="1"/>
        </p:nvSpPr>
        <p:spPr>
          <a:xfrm>
            <a:off x="500063" y="1851022"/>
            <a:ext cx="707798" cy="45719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defRPr sz="100" kern="0" baseline="0">
                <a:solidFill>
                  <a:schemeClr val="accent5">
                    <a:alpha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300" kern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00" kern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a-DK" sz="100" b="0" i="0" u="none" strike="noStrike" kern="0" cap="none" spc="0" normalizeH="0" baseline="0" noProof="0">
                <a:ln>
                  <a:noFill/>
                </a:ln>
                <a:solidFill>
                  <a:srgbClr val="F1EBDF">
                    <a:alpha val="0"/>
                  </a:srgbClr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Klik på ikonet for at tilføje SmartArt-grafik</a:t>
            </a:r>
          </a:p>
        </p:txBody>
      </p:sp>
    </p:spTree>
    <p:extLst>
      <p:ext uri="{BB962C8B-B14F-4D97-AF65-F5344CB8AC3E}">
        <p14:creationId xmlns:p14="http://schemas.microsoft.com/office/powerpoint/2010/main" val="3262418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19D6E-34F4-4B07-B039-91D271F080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68350"/>
            <a:ext cx="10515600" cy="120332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C81F32-7214-4DF0-88B0-910EC2AAFB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389188"/>
            <a:ext cx="10515600" cy="31257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116D01-A80D-45EA-9131-87ECB4221AE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A6D915E-054E-4668-9A7E-196F87C520EE}" type="datetimeFigureOut">
              <a:rPr lang="en-US" smtClean="0"/>
              <a:pPr/>
              <a:t>4/21/2026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DBDFB-B8E8-4442-B32F-F8D03EA89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5A6389-6630-4649-B115-31948122CC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380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B8585-884B-4829-AB91-527D208618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CC2CBE-34DC-4AD3-A49C-973017AA40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ADA0ED-DE71-4925-BE5D-DFB45C2411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516545-210B-48FD-9F97-15115013BB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A6D915E-054E-4668-9A7E-196F87C520EE}" type="datetimeFigureOut">
              <a:rPr lang="en-US" smtClean="0"/>
              <a:pPr/>
              <a:t>4/21/2026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3546B8-1DFB-41B2-9581-7C7979391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4313" y="3572082"/>
            <a:ext cx="12192000" cy="64273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D5961E-03AF-4B41-A51A-77F77BF09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5A6389-6630-4649-B115-31948122CC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213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591D7-C8F5-4FBF-A7D0-CF599CF2C4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172C25-E2AC-459E-97AC-F250FB6412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815309-BEA0-43AE-96A5-CA25AB51EE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C91AB0-5E09-4A19-BF51-9478C8CD09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B6BF114-917E-48B2-92A3-0E8EE087C8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033800E-6ABA-4B78-880C-789D457E10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A6D915E-054E-4668-9A7E-196F87C520EE}" type="datetimeFigureOut">
              <a:rPr lang="en-US" smtClean="0"/>
              <a:pPr/>
              <a:t>4/21/2026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1A24C96-ED90-4B07-975D-431E97881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4313" y="3572082"/>
            <a:ext cx="12192000" cy="64273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A0222E3-405D-4002-8014-507FB959B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5A6389-6630-4649-B115-31948122CC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394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FB66FF-B331-46CB-933F-4105A5F19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7F34F45-0B44-4A64-BC68-2185B128B71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A6D915E-054E-4668-9A7E-196F87C520EE}" type="datetimeFigureOut">
              <a:rPr lang="en-US" smtClean="0"/>
              <a:pPr/>
              <a:t>4/21/2026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17A589-4468-4944-A342-EDD48BFE4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4313" y="3572082"/>
            <a:ext cx="12192000" cy="64273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A99142-41BE-4B31-BE73-A89FFC3B1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5A6389-6630-4649-B115-31948122CC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495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3CFCE29-F5DE-4A12-B503-46283632841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A6D915E-054E-4668-9A7E-196F87C520EE}" type="datetimeFigureOut">
              <a:rPr lang="en-US" smtClean="0"/>
              <a:pPr/>
              <a:t>4/21/2026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1BD52F-C155-47A6-ADB6-D3C798F32A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4313" y="3572082"/>
            <a:ext cx="12192000" cy="64273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78C777-7D5C-4270-B71C-66FCCF114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5A6389-6630-4649-B115-31948122CC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402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705175-4CD7-41DE-A479-55F8BAABFA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4738F8-18DB-40FF-96E7-2F89A68D97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A0908E-9BA0-40C9-966F-A063C04555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5EC00-66A4-4D77-A8E7-04612C1DFF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A6D915E-054E-4668-9A7E-196F87C520EE}" type="datetimeFigureOut">
              <a:rPr lang="en-US" smtClean="0"/>
              <a:pPr/>
              <a:t>4/21/2026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911447-0B31-4A89-91CF-3331ECCCC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4313" y="3572082"/>
            <a:ext cx="12192000" cy="64273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9D5640-4F0C-4430-A88A-9DFC567FC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5A6389-6630-4649-B115-31948122CC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2751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BB5A9B-639D-447D-9199-9BD6BF7445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F632A9F-3D99-4416-84C0-2C21D3745C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A74703-0C63-499B-9576-BDFD15B231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B079D9-1A29-4EA0-8148-8D0C11DB44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A6D915E-054E-4668-9A7E-196F87C520EE}" type="datetimeFigureOut">
              <a:rPr lang="en-US" smtClean="0"/>
              <a:pPr/>
              <a:t>4/21/2026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55A723-D805-4F55-814D-9A09B2864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4313" y="3572082"/>
            <a:ext cx="12192000" cy="64273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C01C44-A9E0-4091-94CA-53CCF0183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5A6389-6630-4649-B115-31948122CC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342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6DFFEA7-DA02-4B0B-AEBD-2F3FA462C7E9}"/>
              </a:ext>
            </a:extLst>
          </p:cNvPr>
          <p:cNvSpPr/>
          <p:nvPr userDrawn="1"/>
        </p:nvSpPr>
        <p:spPr>
          <a:xfrm>
            <a:off x="0" y="6362340"/>
            <a:ext cx="12192000" cy="49565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9FBA48-BB4E-4B15-BF62-CC6A24E124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064" y="728663"/>
            <a:ext cx="10729912" cy="1037911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Main heading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8C305D-6C08-4434-BE63-A1D8221580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00064" y="1918661"/>
            <a:ext cx="10729912" cy="42106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</a:t>
            </a:r>
            <a:r>
              <a:rPr lang="en-US" dirty="0" err="1"/>
              <a:t>lvel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77DA9D-1901-4AF2-AB1B-392024975B01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763" y="6383340"/>
            <a:ext cx="592919" cy="43570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F72E5A8-2F85-48ED-9F77-0519C189F3A3}"/>
              </a:ext>
            </a:extLst>
          </p:cNvPr>
          <p:cNvSpPr txBox="1"/>
          <p:nvPr userDrawn="1"/>
        </p:nvSpPr>
        <p:spPr>
          <a:xfrm>
            <a:off x="1188740" y="6474409"/>
            <a:ext cx="4676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Registrar-General’s Department (RGD)</a:t>
            </a:r>
          </a:p>
          <a:p>
            <a:pPr algn="l"/>
            <a:r>
              <a:rPr lang="en-US" sz="1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93997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Muli Black (Headings)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BA821FF-D0F9-1799-C4C2-263CB51EC3A9}"/>
              </a:ext>
            </a:extLst>
          </p:cNvPr>
          <p:cNvSpPr txBox="1">
            <a:spLocks/>
          </p:cNvSpPr>
          <p:nvPr/>
        </p:nvSpPr>
        <p:spPr>
          <a:xfrm>
            <a:off x="0" y="2966484"/>
            <a:ext cx="12192000" cy="3312396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t" anchorCtr="0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accent3">
                    <a:lumMod val="50000"/>
                  </a:schemeClr>
                </a:solidFill>
                <a:latin typeface="Muli Black (Headings)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9" name="Parallelogram 8">
            <a:extLst>
              <a:ext uri="{FF2B5EF4-FFF2-40B4-BE49-F238E27FC236}">
                <a16:creationId xmlns:a16="http://schemas.microsoft.com/office/drawing/2014/main" id="{F7EFE0A4-4839-10F9-3C0E-FAA6B270F571}"/>
              </a:ext>
            </a:extLst>
          </p:cNvPr>
          <p:cNvSpPr/>
          <p:nvPr/>
        </p:nvSpPr>
        <p:spPr>
          <a:xfrm>
            <a:off x="797168" y="4191000"/>
            <a:ext cx="886265" cy="538089"/>
          </a:xfrm>
          <a:prstGeom prst="parallelogram">
            <a:avLst/>
          </a:prstGeom>
          <a:solidFill>
            <a:srgbClr val="0066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Isosceles Triangle 5">
            <a:extLst>
              <a:ext uri="{FF2B5EF4-FFF2-40B4-BE49-F238E27FC236}">
                <a16:creationId xmlns:a16="http://schemas.microsoft.com/office/drawing/2014/main" id="{50048435-264C-BE80-77BC-6BA0CADBED3F}"/>
              </a:ext>
            </a:extLst>
          </p:cNvPr>
          <p:cNvSpPr/>
          <p:nvPr/>
        </p:nvSpPr>
        <p:spPr>
          <a:xfrm>
            <a:off x="1475933" y="3966797"/>
            <a:ext cx="330592" cy="538089"/>
          </a:xfrm>
          <a:prstGeom prst="triangle">
            <a:avLst/>
          </a:prstGeom>
          <a:solidFill>
            <a:srgbClr val="006666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72A2508-9C88-0E6A-9913-F814B8CEA8D9}"/>
              </a:ext>
            </a:extLst>
          </p:cNvPr>
          <p:cNvSpPr/>
          <p:nvPr/>
        </p:nvSpPr>
        <p:spPr>
          <a:xfrm>
            <a:off x="1922962" y="3581761"/>
            <a:ext cx="4407794" cy="20818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2"/>
                </a:solidFill>
              </a:rPr>
              <a:t>Samuel Ohene-</a:t>
            </a:r>
            <a:r>
              <a:rPr lang="en-US" sz="2400" b="1" dirty="0" err="1">
                <a:solidFill>
                  <a:schemeClr val="tx2"/>
                </a:solidFill>
              </a:rPr>
              <a:t>kankam</a:t>
            </a:r>
            <a:endParaRPr lang="x-none" sz="2400" b="1" dirty="0">
              <a:solidFill>
                <a:schemeClr val="tx2"/>
              </a:solidFill>
            </a:endParaRPr>
          </a:p>
          <a:p>
            <a:pPr algn="ctr"/>
            <a:endParaRPr lang="x-none" sz="2400" dirty="0">
              <a:solidFill>
                <a:schemeClr val="tx2"/>
              </a:solidFill>
            </a:endParaRPr>
          </a:p>
          <a:p>
            <a:pPr algn="ctr"/>
            <a:r>
              <a:rPr lang="en-US" sz="2400" b="1" dirty="0">
                <a:solidFill>
                  <a:schemeClr val="tx2"/>
                </a:solidFill>
              </a:rPr>
              <a:t>Teddy Edu-Yaw</a:t>
            </a:r>
          </a:p>
          <a:p>
            <a:pPr algn="ctr"/>
            <a:r>
              <a:rPr lang="en-US" sz="2400" b="1" dirty="0" err="1">
                <a:solidFill>
                  <a:schemeClr val="tx2"/>
                </a:solidFill>
              </a:rPr>
              <a:t>Godsentina</a:t>
            </a:r>
            <a:r>
              <a:rPr lang="en-US" sz="2400" b="1" dirty="0">
                <a:solidFill>
                  <a:schemeClr val="tx2"/>
                </a:solidFill>
              </a:rPr>
              <a:t> Gogo-Tawiah</a:t>
            </a:r>
            <a:endParaRPr lang="x-none" sz="2400" b="1" dirty="0">
              <a:solidFill>
                <a:schemeClr val="tx2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6261841-4974-33D8-47DD-287A261D1751}"/>
              </a:ext>
            </a:extLst>
          </p:cNvPr>
          <p:cNvSpPr/>
          <p:nvPr/>
        </p:nvSpPr>
        <p:spPr>
          <a:xfrm>
            <a:off x="8065142" y="3809100"/>
            <a:ext cx="3761097" cy="13915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sz="2400" b="1" dirty="0">
              <a:solidFill>
                <a:schemeClr val="tx2"/>
              </a:solidFill>
            </a:endParaRPr>
          </a:p>
        </p:txBody>
      </p:sp>
      <p:sp>
        <p:nvSpPr>
          <p:cNvPr id="4" name="Tekstfelt 8">
            <a:extLst>
              <a:ext uri="{FF2B5EF4-FFF2-40B4-BE49-F238E27FC236}">
                <a16:creationId xmlns:a16="http://schemas.microsoft.com/office/drawing/2014/main" id="{54E478D6-A35D-492E-1DFC-02A1196B1F81}"/>
              </a:ext>
            </a:extLst>
          </p:cNvPr>
          <p:cNvSpPr txBox="1"/>
          <p:nvPr/>
        </p:nvSpPr>
        <p:spPr>
          <a:xfrm>
            <a:off x="1513252" y="754973"/>
            <a:ext cx="916549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a-DK" sz="4000" dirty="0">
                <a:solidFill>
                  <a:schemeClr val="bg1"/>
                </a:solidFill>
                <a:highlight>
                  <a:srgbClr val="008080"/>
                </a:highlight>
              </a:rPr>
              <a:t>Data Quality Challenges &amp; Solutions </a:t>
            </a:r>
          </a:p>
          <a:p>
            <a:pPr algn="ctr"/>
            <a:r>
              <a:rPr lang="da-DK" sz="4000" dirty="0">
                <a:solidFill>
                  <a:schemeClr val="bg1"/>
                </a:solidFill>
                <a:highlight>
                  <a:srgbClr val="008080"/>
                </a:highlight>
              </a:rPr>
              <a:t>               Ghana IP Office</a:t>
            </a:r>
          </a:p>
        </p:txBody>
      </p:sp>
    </p:spTree>
    <p:extLst>
      <p:ext uri="{BB962C8B-B14F-4D97-AF65-F5344CB8AC3E}">
        <p14:creationId xmlns:p14="http://schemas.microsoft.com/office/powerpoint/2010/main" val="28448975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/>
              <a:t>Ghana IP Office </a:t>
            </a:r>
            <a:r>
              <a:rPr lang="en-US" dirty="0"/>
              <a:t>operates </a:t>
            </a:r>
            <a:r>
              <a:rPr dirty="0"/>
              <a:t>semi-automat</a:t>
            </a:r>
            <a:r>
              <a:rPr lang="en-US" dirty="0"/>
              <a:t>ed system</a:t>
            </a:r>
            <a:r>
              <a:rPr dirty="0"/>
              <a:t>.</a:t>
            </a:r>
            <a:endParaRPr lang="en-US" dirty="0"/>
          </a:p>
          <a:p>
            <a:r>
              <a:rPr lang="en-US" dirty="0"/>
              <a:t>Manual filing system</a:t>
            </a:r>
          </a:p>
          <a:p>
            <a:r>
              <a:rPr lang="en-US" dirty="0"/>
              <a:t>Post-filing, data is captured into IPAS</a:t>
            </a:r>
          </a:p>
          <a:p>
            <a:endParaRPr dirty="0"/>
          </a:p>
        </p:txBody>
      </p:sp>
      <p:sp>
        <p:nvSpPr>
          <p:cNvPr id="4" name="Tekstfelt 8">
            <a:extLst>
              <a:ext uri="{FF2B5EF4-FFF2-40B4-BE49-F238E27FC236}">
                <a16:creationId xmlns:a16="http://schemas.microsoft.com/office/drawing/2014/main" id="{B9D38505-BC96-C2C6-4CF6-5FCCA18771FF}"/>
              </a:ext>
            </a:extLst>
          </p:cNvPr>
          <p:cNvSpPr txBox="1"/>
          <p:nvPr/>
        </p:nvSpPr>
        <p:spPr>
          <a:xfrm>
            <a:off x="570866" y="365644"/>
            <a:ext cx="909778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a-DK" sz="3600" dirty="0">
                <a:solidFill>
                  <a:schemeClr val="bg1"/>
                </a:solidFill>
                <a:highlight>
                  <a:srgbClr val="008080"/>
                </a:highlight>
              </a:rPr>
              <a:t>Introduction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40FDD-86AD-9C93-84C1-6AFE3897A0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Three folds</a:t>
            </a:r>
          </a:p>
          <a:p>
            <a:r>
              <a:rPr lang="en-US" dirty="0"/>
              <a:t>1.largey Human error</a:t>
            </a:r>
          </a:p>
          <a:p>
            <a:r>
              <a:rPr lang="en-US" dirty="0"/>
              <a:t>2. Data Migration – applications migrated to </a:t>
            </a:r>
            <a:r>
              <a:rPr lang="en-US" dirty="0" err="1"/>
              <a:t>deadend</a:t>
            </a:r>
            <a:r>
              <a:rPr lang="en-US" dirty="0"/>
              <a:t> status of “migrated registered”</a:t>
            </a:r>
          </a:p>
          <a:p>
            <a:r>
              <a:rPr lang="en-US" dirty="0"/>
              <a:t>Incomplete workflows on IPAS</a:t>
            </a:r>
          </a:p>
        </p:txBody>
      </p:sp>
      <p:sp>
        <p:nvSpPr>
          <p:cNvPr id="4" name="Tekstfelt 8">
            <a:extLst>
              <a:ext uri="{FF2B5EF4-FFF2-40B4-BE49-F238E27FC236}">
                <a16:creationId xmlns:a16="http://schemas.microsoft.com/office/drawing/2014/main" id="{8765C633-1D8E-A21A-3105-92B966B2FDCF}"/>
              </a:ext>
            </a:extLst>
          </p:cNvPr>
          <p:cNvSpPr txBox="1"/>
          <p:nvPr/>
        </p:nvSpPr>
        <p:spPr>
          <a:xfrm>
            <a:off x="570866" y="365644"/>
            <a:ext cx="909778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a-DK" sz="3600" dirty="0">
                <a:solidFill>
                  <a:schemeClr val="bg1"/>
                </a:solidFill>
                <a:highlight>
                  <a:srgbClr val="008080"/>
                </a:highlight>
              </a:rPr>
              <a:t>Data Quality Issues</a:t>
            </a:r>
          </a:p>
        </p:txBody>
      </p:sp>
    </p:spTree>
    <p:extLst>
      <p:ext uri="{BB962C8B-B14F-4D97-AF65-F5344CB8AC3E}">
        <p14:creationId xmlns:p14="http://schemas.microsoft.com/office/powerpoint/2010/main" val="3745027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C457F0-CB3F-4075-E99D-FBC2D6A24A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97A444-6F29-F886-D455-A7799EA4DF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Incomplete data- </a:t>
            </a:r>
            <a:r>
              <a:rPr lang="en-US" dirty="0"/>
              <a:t>missing fields </a:t>
            </a:r>
          </a:p>
          <a:p>
            <a:r>
              <a:rPr lang="en-US" b="1" dirty="0"/>
              <a:t>Data duplicates </a:t>
            </a:r>
            <a:r>
              <a:rPr lang="en-US" dirty="0"/>
              <a:t>- the same registration number assigned to multiple applications</a:t>
            </a:r>
          </a:p>
          <a:p>
            <a:r>
              <a:rPr lang="en-US" b="1" dirty="0"/>
              <a:t>Inaccurate data </a:t>
            </a:r>
            <a:r>
              <a:rPr lang="en-US" dirty="0"/>
              <a:t>– data exist but inaccurate for example 2006 application having a 2004 registration date, poor quality of scanned logo</a:t>
            </a:r>
          </a:p>
          <a:p>
            <a:r>
              <a:rPr lang="en-US" dirty="0"/>
              <a:t> </a:t>
            </a:r>
            <a:r>
              <a:rPr lang="en-US" b="1" dirty="0"/>
              <a:t>Inconsistent data </a:t>
            </a:r>
            <a:r>
              <a:rPr lang="en-US" dirty="0"/>
              <a:t>– due to semi-automated system we maintain both paper and electronic records but data provided on paper forms  are not the same as data is captured into IPAS</a:t>
            </a:r>
          </a:p>
        </p:txBody>
      </p:sp>
    </p:spTree>
    <p:extLst>
      <p:ext uri="{BB962C8B-B14F-4D97-AF65-F5344CB8AC3E}">
        <p14:creationId xmlns:p14="http://schemas.microsoft.com/office/powerpoint/2010/main" val="3652146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8F6ED6-B13B-3574-4C7A-933C537925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Agents’ intervention – </a:t>
            </a:r>
          </a:p>
          <a:p>
            <a:r>
              <a:rPr lang="en-US" dirty="0"/>
              <a:t>Double validation</a:t>
            </a:r>
          </a:p>
          <a:p>
            <a:r>
              <a:rPr lang="en-US" dirty="0"/>
              <a:t>Having complete workflows on IPAS</a:t>
            </a:r>
          </a:p>
          <a:p>
            <a:r>
              <a:rPr lang="en-US" dirty="0"/>
              <a:t>Scanning all new applications into IPAS (From 2020)</a:t>
            </a:r>
          </a:p>
        </p:txBody>
      </p:sp>
      <p:sp>
        <p:nvSpPr>
          <p:cNvPr id="6" name="Tekstfelt 8">
            <a:extLst>
              <a:ext uri="{FF2B5EF4-FFF2-40B4-BE49-F238E27FC236}">
                <a16:creationId xmlns:a16="http://schemas.microsoft.com/office/drawing/2014/main" id="{1BF901EB-8EB4-1359-E164-0298B76F8DBC}"/>
              </a:ext>
            </a:extLst>
          </p:cNvPr>
          <p:cNvSpPr txBox="1"/>
          <p:nvPr/>
        </p:nvSpPr>
        <p:spPr>
          <a:xfrm>
            <a:off x="570866" y="365644"/>
            <a:ext cx="909778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a-DK" sz="3600" dirty="0">
                <a:solidFill>
                  <a:schemeClr val="bg1"/>
                </a:solidFill>
                <a:highlight>
                  <a:srgbClr val="008080"/>
                </a:highlight>
              </a:rPr>
              <a:t>Mitigation Workaround</a:t>
            </a:r>
          </a:p>
        </p:txBody>
      </p:sp>
    </p:spTree>
    <p:extLst>
      <p:ext uri="{BB962C8B-B14F-4D97-AF65-F5344CB8AC3E}">
        <p14:creationId xmlns:p14="http://schemas.microsoft.com/office/powerpoint/2010/main" val="12940877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CF6AA2-54B1-7393-C008-6108DD9147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Continuous validation</a:t>
            </a:r>
          </a:p>
          <a:p>
            <a:r>
              <a:rPr lang="en-US" dirty="0"/>
              <a:t>Digitization of IP records </a:t>
            </a:r>
          </a:p>
          <a:p>
            <a:r>
              <a:rPr lang="en-US" dirty="0"/>
              <a:t>Data validation project</a:t>
            </a:r>
          </a:p>
          <a:p>
            <a:r>
              <a:rPr lang="en-US" dirty="0"/>
              <a:t>AI intervention</a:t>
            </a:r>
          </a:p>
        </p:txBody>
      </p:sp>
      <p:sp>
        <p:nvSpPr>
          <p:cNvPr id="4" name="Tekstfelt 8">
            <a:extLst>
              <a:ext uri="{FF2B5EF4-FFF2-40B4-BE49-F238E27FC236}">
                <a16:creationId xmlns:a16="http://schemas.microsoft.com/office/drawing/2014/main" id="{444A9B4E-6707-15E0-9E1A-AC918BE103E1}"/>
              </a:ext>
            </a:extLst>
          </p:cNvPr>
          <p:cNvSpPr txBox="1"/>
          <p:nvPr/>
        </p:nvSpPr>
        <p:spPr>
          <a:xfrm>
            <a:off x="570866" y="365644"/>
            <a:ext cx="909778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a-DK" sz="3600" dirty="0">
                <a:solidFill>
                  <a:schemeClr val="bg1"/>
                </a:solidFill>
                <a:highlight>
                  <a:srgbClr val="008080"/>
                </a:highlight>
              </a:rPr>
              <a:t>Future Plans</a:t>
            </a:r>
          </a:p>
        </p:txBody>
      </p:sp>
    </p:spTree>
    <p:extLst>
      <p:ext uri="{BB962C8B-B14F-4D97-AF65-F5344CB8AC3E}">
        <p14:creationId xmlns:p14="http://schemas.microsoft.com/office/powerpoint/2010/main" val="17309104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felt 8">
            <a:extLst>
              <a:ext uri="{FF2B5EF4-FFF2-40B4-BE49-F238E27FC236}">
                <a16:creationId xmlns:a16="http://schemas.microsoft.com/office/drawing/2014/main" id="{44DE3F2E-5BCD-10FE-3926-980321D97A1B}"/>
              </a:ext>
            </a:extLst>
          </p:cNvPr>
          <p:cNvSpPr txBox="1"/>
          <p:nvPr/>
        </p:nvSpPr>
        <p:spPr>
          <a:xfrm>
            <a:off x="4609466" y="1976730"/>
            <a:ext cx="219410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a-DK" sz="3600" dirty="0">
                <a:solidFill>
                  <a:schemeClr val="bg1"/>
                </a:solidFill>
                <a:highlight>
                  <a:srgbClr val="008080"/>
                </a:highlight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7175439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1205</TotalTime>
  <Words>169</Words>
  <Application>Microsoft Office PowerPoint</Application>
  <PresentationFormat>Widescreen</PresentationFormat>
  <Paragraphs>30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Muli Black (Headings)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Teddy</dc:creator>
  <cp:lastModifiedBy>LENOVO</cp:lastModifiedBy>
  <cp:revision>162</cp:revision>
  <cp:lastPrinted>2024-11-01T22:02:38Z</cp:lastPrinted>
  <dcterms:created xsi:type="dcterms:W3CDTF">2024-08-17T12:17:30Z</dcterms:created>
  <dcterms:modified xsi:type="dcterms:W3CDTF">2026-04-21T08:11:23Z</dcterms:modified>
</cp:coreProperties>
</file>