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95" r:id="rId3"/>
    <p:sldId id="275" r:id="rId4"/>
    <p:sldId id="290" r:id="rId5"/>
    <p:sldId id="257" r:id="rId6"/>
    <p:sldId id="260" r:id="rId7"/>
    <p:sldId id="261" r:id="rId8"/>
    <p:sldId id="262" r:id="rId9"/>
    <p:sldId id="296" r:id="rId10"/>
    <p:sldId id="264" r:id="rId11"/>
    <p:sldId id="265" r:id="rId12"/>
    <p:sldId id="270" r:id="rId13"/>
    <p:sldId id="271" r:id="rId14"/>
    <p:sldId id="272" r:id="rId15"/>
    <p:sldId id="273" r:id="rId16"/>
    <p:sldId id="274" r:id="rId17"/>
    <p:sldId id="267" r:id="rId18"/>
    <p:sldId id="268" r:id="rId19"/>
    <p:sldId id="26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9FFF"/>
    <a:srgbClr val="FFFFFF"/>
    <a:srgbClr val="F6FC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45" autoAdjust="0"/>
    <p:restoredTop sz="95107" autoAdjust="0"/>
  </p:normalViewPr>
  <p:slideViewPr>
    <p:cSldViewPr snapToGrid="0">
      <p:cViewPr varScale="1">
        <p:scale>
          <a:sx n="93" d="100"/>
          <a:sy n="93" d="100"/>
        </p:scale>
        <p:origin x="485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539952-F931-4F3C-97D5-FFCE585E0992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9A5EB9-3E4D-4125-883E-A6EA4AAAFE0E}">
      <dgm:prSet custT="1"/>
      <dgm:spPr/>
      <dgm:t>
        <a:bodyPr/>
        <a:lstStyle/>
        <a:p>
          <a:r>
            <a:rPr lang="en-US" altLang="en-GH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Plant Variety Protection Act 2020 (Act 1050)</a:t>
          </a:r>
          <a:endParaRPr lang="en-US" sz="2400" dirty="0"/>
        </a:p>
      </dgm:t>
    </dgm:pt>
    <dgm:pt modelId="{C44C6EAA-EA4B-46F0-B8DC-47F7903F4F9E}" type="parTrans" cxnId="{7FE183C9-79F3-4F15-A788-258F9935EC80}">
      <dgm:prSet/>
      <dgm:spPr/>
      <dgm:t>
        <a:bodyPr/>
        <a:lstStyle/>
        <a:p>
          <a:endParaRPr lang="en-US"/>
        </a:p>
      </dgm:t>
    </dgm:pt>
    <dgm:pt modelId="{E6AA06AD-88EA-41D1-866A-C3C4715CB8B5}" type="sibTrans" cxnId="{7FE183C9-79F3-4F15-A788-258F9935EC80}">
      <dgm:prSet/>
      <dgm:spPr/>
      <dgm:t>
        <a:bodyPr/>
        <a:lstStyle/>
        <a:p>
          <a:endParaRPr lang="en-US"/>
        </a:p>
      </dgm:t>
    </dgm:pt>
    <dgm:pt modelId="{11D60BF0-210F-43F1-94E8-7AB7679FB1C7}">
      <dgm:prSet custT="1"/>
      <dgm:spPr/>
      <dgm:t>
        <a:bodyPr/>
        <a:lstStyle/>
        <a:p>
          <a:r>
            <a:rPr lang="en-US" altLang="en-U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Geographical Indications Act, 2003 (Act 659)</a:t>
          </a:r>
          <a:endParaRPr lang="en-US" sz="2400" dirty="0"/>
        </a:p>
      </dgm:t>
    </dgm:pt>
    <dgm:pt modelId="{E8C1076D-B920-4C18-8FCF-D7DB85F971F7}" type="parTrans" cxnId="{AA2E2DD3-B5DF-4D55-8BDC-67842419EB1E}">
      <dgm:prSet/>
      <dgm:spPr/>
      <dgm:t>
        <a:bodyPr/>
        <a:lstStyle/>
        <a:p>
          <a:endParaRPr lang="en-US"/>
        </a:p>
      </dgm:t>
    </dgm:pt>
    <dgm:pt modelId="{FCFCE5F1-0B91-47F9-A128-F7F1BD2176AE}" type="sibTrans" cxnId="{AA2E2DD3-B5DF-4D55-8BDC-67842419EB1E}">
      <dgm:prSet/>
      <dgm:spPr/>
      <dgm:t>
        <a:bodyPr/>
        <a:lstStyle/>
        <a:p>
          <a:endParaRPr lang="en-US"/>
        </a:p>
      </dgm:t>
    </dgm:pt>
    <dgm:pt modelId="{7C0034FF-F521-41B4-88AF-FA84059BBFFE}">
      <dgm:prSet custT="1"/>
      <dgm:spPr/>
      <dgm:t>
        <a:bodyPr/>
        <a:lstStyle/>
        <a:p>
          <a:r>
            <a:rPr lang="en-US" alt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Industrial Designs Act, 2003 (Act 660) and Industrial Designs Amendment Act, 2020 (Act 1033)</a:t>
          </a:r>
          <a:endParaRPr lang="en-US" sz="2000" b="0" dirty="0"/>
        </a:p>
      </dgm:t>
    </dgm:pt>
    <dgm:pt modelId="{19704417-DB07-4E66-B9CF-8635E95AFB47}" type="parTrans" cxnId="{6978C0D1-D048-418B-8140-85D571F9DF51}">
      <dgm:prSet/>
      <dgm:spPr/>
      <dgm:t>
        <a:bodyPr/>
        <a:lstStyle/>
        <a:p>
          <a:endParaRPr lang="en-US"/>
        </a:p>
      </dgm:t>
    </dgm:pt>
    <dgm:pt modelId="{0CC41E92-D395-4E37-A48B-55581EB0C1DE}" type="sibTrans" cxnId="{6978C0D1-D048-418B-8140-85D571F9DF51}">
      <dgm:prSet/>
      <dgm:spPr/>
      <dgm:t>
        <a:bodyPr/>
        <a:lstStyle/>
        <a:p>
          <a:endParaRPr lang="en-US"/>
        </a:p>
      </dgm:t>
    </dgm:pt>
    <dgm:pt modelId="{272FF67F-1FBF-4B84-955E-B9B995F7DAA7}">
      <dgm:prSet custT="1"/>
      <dgm:spPr/>
      <dgm:t>
        <a:bodyPr/>
        <a:lstStyle/>
        <a:p>
          <a:r>
            <a:rPr lang="en-US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Patent Act, 2003 (Act 657) and Patents (amendment)Act, 2020 Act 1060)</a:t>
          </a:r>
          <a:endParaRPr lang="en-US" sz="2000" dirty="0"/>
        </a:p>
      </dgm:t>
    </dgm:pt>
    <dgm:pt modelId="{24B09FDA-8443-4728-A518-CFEFC9AE8BD0}" type="parTrans" cxnId="{7620B6A1-CE64-46E6-A259-332E6ACF20F5}">
      <dgm:prSet/>
      <dgm:spPr/>
      <dgm:t>
        <a:bodyPr/>
        <a:lstStyle/>
        <a:p>
          <a:endParaRPr lang="en-US"/>
        </a:p>
      </dgm:t>
    </dgm:pt>
    <dgm:pt modelId="{4DF4E511-492D-4FA7-A5AB-A0E9413DC898}" type="sibTrans" cxnId="{7620B6A1-CE64-46E6-A259-332E6ACF20F5}">
      <dgm:prSet/>
      <dgm:spPr/>
      <dgm:t>
        <a:bodyPr/>
        <a:lstStyle/>
        <a:p>
          <a:endParaRPr lang="en-US"/>
        </a:p>
      </dgm:t>
    </dgm:pt>
    <dgm:pt modelId="{B492209B-A961-1946-AE39-65D6012A260F}">
      <dgm:prSet custT="1"/>
      <dgm:spPr/>
      <dgm:t>
        <a:bodyPr/>
        <a:lstStyle/>
        <a:p>
          <a:r>
            <a:rPr lang="en-US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Trademarks Act, 2004 (Act 664) and Trademarks(amendment) Act, 2014 (Act 876)</a:t>
          </a:r>
          <a:endParaRPr lang="en-GB" sz="2000" b="0" dirty="0"/>
        </a:p>
      </dgm:t>
    </dgm:pt>
    <dgm:pt modelId="{A6320ECB-8FD0-6142-A97F-AFEA07B441CB}" type="parTrans" cxnId="{5E52732C-B737-0941-890E-9A278A6FB50F}">
      <dgm:prSet/>
      <dgm:spPr/>
      <dgm:t>
        <a:bodyPr/>
        <a:lstStyle/>
        <a:p>
          <a:endParaRPr lang="en-GB"/>
        </a:p>
      </dgm:t>
    </dgm:pt>
    <dgm:pt modelId="{32CE6DED-5D40-EE44-80ED-44D718A6636B}" type="sibTrans" cxnId="{5E52732C-B737-0941-890E-9A278A6FB50F}">
      <dgm:prSet/>
      <dgm:spPr/>
      <dgm:t>
        <a:bodyPr/>
        <a:lstStyle/>
        <a:p>
          <a:endParaRPr lang="en-GB"/>
        </a:p>
      </dgm:t>
    </dgm:pt>
    <dgm:pt modelId="{25565F08-44E2-4E18-9761-B9DB1453F8C4}" type="pres">
      <dgm:prSet presAssocID="{6B539952-F931-4F3C-97D5-FFCE585E0992}" presName="compositeShape" presStyleCnt="0">
        <dgm:presLayoutVars>
          <dgm:dir/>
          <dgm:resizeHandles/>
        </dgm:presLayoutVars>
      </dgm:prSet>
      <dgm:spPr/>
    </dgm:pt>
    <dgm:pt modelId="{F10B289B-7C02-455D-B62C-70D6E81A4EC3}" type="pres">
      <dgm:prSet presAssocID="{6B539952-F931-4F3C-97D5-FFCE585E0992}" presName="pyramid" presStyleLbl="node1" presStyleIdx="0" presStyleCnt="1" custAng="10800000" custScaleX="99916" custLinFactNeighborX="-3240"/>
      <dgm:spPr>
        <a:solidFill>
          <a:srgbClr val="006666"/>
        </a:solidFill>
        <a:effectLst>
          <a:glow rad="63500">
            <a:schemeClr val="accent6">
              <a:satMod val="175000"/>
              <a:alpha val="40000"/>
            </a:schemeClr>
          </a:glow>
        </a:effectLst>
      </dgm:spPr>
    </dgm:pt>
    <dgm:pt modelId="{21438180-FCEE-41FB-A3C0-84A9E61B6932}" type="pres">
      <dgm:prSet presAssocID="{6B539952-F931-4F3C-97D5-FFCE585E0992}" presName="theList" presStyleCnt="0"/>
      <dgm:spPr/>
    </dgm:pt>
    <dgm:pt modelId="{CE1782EA-35E2-45D9-8E99-F75091BFE7FC}" type="pres">
      <dgm:prSet presAssocID="{719A5EB9-3E4D-4125-883E-A6EA4AAAFE0E}" presName="aNode" presStyleLbl="fgAcc1" presStyleIdx="0" presStyleCnt="5" custScaleX="220099" custScaleY="301990" custLinFactY="-137014" custLinFactNeighborX="50359" custLinFactNeighborY="-200000">
        <dgm:presLayoutVars>
          <dgm:bulletEnabled val="1"/>
        </dgm:presLayoutVars>
      </dgm:prSet>
      <dgm:spPr/>
    </dgm:pt>
    <dgm:pt modelId="{5C51F15C-109F-4EDA-8125-A589EF968CB3}" type="pres">
      <dgm:prSet presAssocID="{719A5EB9-3E4D-4125-883E-A6EA4AAAFE0E}" presName="aSpace" presStyleCnt="0"/>
      <dgm:spPr/>
    </dgm:pt>
    <dgm:pt modelId="{4E474E45-883F-4426-A369-196579F4E0AC}" type="pres">
      <dgm:prSet presAssocID="{11D60BF0-210F-43F1-94E8-7AB7679FB1C7}" presName="aNode" presStyleLbl="fgAcc1" presStyleIdx="1" presStyleCnt="5" custScaleX="220068" custScaleY="260783" custLinFactY="-97231" custLinFactNeighborX="51813" custLinFactNeighborY="-100000">
        <dgm:presLayoutVars>
          <dgm:bulletEnabled val="1"/>
        </dgm:presLayoutVars>
      </dgm:prSet>
      <dgm:spPr/>
    </dgm:pt>
    <dgm:pt modelId="{FC4DE021-1AFE-49F9-A05C-DBB825267714}" type="pres">
      <dgm:prSet presAssocID="{11D60BF0-210F-43F1-94E8-7AB7679FB1C7}" presName="aSpace" presStyleCnt="0"/>
      <dgm:spPr/>
    </dgm:pt>
    <dgm:pt modelId="{5AE3A513-82F7-4FD0-AD8F-C4BC95ADA586}" type="pres">
      <dgm:prSet presAssocID="{7C0034FF-F521-41B4-88AF-FA84059BBFFE}" presName="aNode" presStyleLbl="fgAcc1" presStyleIdx="2" presStyleCnt="5" custScaleX="220099" custScaleY="398582" custLinFactY="-30046" custLinFactNeighborX="53235" custLinFactNeighborY="-100000">
        <dgm:presLayoutVars>
          <dgm:bulletEnabled val="1"/>
        </dgm:presLayoutVars>
      </dgm:prSet>
      <dgm:spPr/>
    </dgm:pt>
    <dgm:pt modelId="{A3AEED57-117D-46B6-9904-9B07C819B55D}" type="pres">
      <dgm:prSet presAssocID="{7C0034FF-F521-41B4-88AF-FA84059BBFFE}" presName="aSpace" presStyleCnt="0"/>
      <dgm:spPr/>
    </dgm:pt>
    <dgm:pt modelId="{6ADEF804-1C5B-4371-B4B6-AB10BF0227F7}" type="pres">
      <dgm:prSet presAssocID="{272FF67F-1FBF-4B84-955E-B9B995F7DAA7}" presName="aNode" presStyleLbl="fgAcc1" presStyleIdx="3" presStyleCnt="5" custScaleX="218831" custScaleY="348182" custLinFactY="53168" custLinFactNeighborX="51712" custLinFactNeighborY="100000">
        <dgm:presLayoutVars>
          <dgm:bulletEnabled val="1"/>
        </dgm:presLayoutVars>
      </dgm:prSet>
      <dgm:spPr/>
    </dgm:pt>
    <dgm:pt modelId="{C5EF6756-27B7-4753-8D84-CEEC06F91276}" type="pres">
      <dgm:prSet presAssocID="{272FF67F-1FBF-4B84-955E-B9B995F7DAA7}" presName="aSpace" presStyleCnt="0"/>
      <dgm:spPr/>
    </dgm:pt>
    <dgm:pt modelId="{2DB6419D-9FB7-0D4E-AA7A-9A4EF4901571}" type="pres">
      <dgm:prSet presAssocID="{B492209B-A961-1946-AE39-65D6012A260F}" presName="aNode" presStyleLbl="fgAcc1" presStyleIdx="4" presStyleCnt="5" custScaleX="217035" custScaleY="458186" custLinFactY="135253" custLinFactNeighborX="54369" custLinFactNeighborY="200000">
        <dgm:presLayoutVars>
          <dgm:bulletEnabled val="1"/>
        </dgm:presLayoutVars>
      </dgm:prSet>
      <dgm:spPr/>
    </dgm:pt>
    <dgm:pt modelId="{2CE816F3-8B11-8941-9B94-F43BD5512EE0}" type="pres">
      <dgm:prSet presAssocID="{B492209B-A961-1946-AE39-65D6012A260F}" presName="aSpace" presStyleCnt="0"/>
      <dgm:spPr/>
    </dgm:pt>
  </dgm:ptLst>
  <dgm:cxnLst>
    <dgm:cxn modelId="{898B8004-D73C-45C8-9DA6-291277F46C97}" type="presOf" srcId="{11D60BF0-210F-43F1-94E8-7AB7679FB1C7}" destId="{4E474E45-883F-4426-A369-196579F4E0AC}" srcOrd="0" destOrd="0" presId="urn:microsoft.com/office/officeart/2005/8/layout/pyramid2"/>
    <dgm:cxn modelId="{5E52732C-B737-0941-890E-9A278A6FB50F}" srcId="{6B539952-F931-4F3C-97D5-FFCE585E0992}" destId="{B492209B-A961-1946-AE39-65D6012A260F}" srcOrd="4" destOrd="0" parTransId="{A6320ECB-8FD0-6142-A97F-AFEA07B441CB}" sibTransId="{32CE6DED-5D40-EE44-80ED-44D718A6636B}"/>
    <dgm:cxn modelId="{796C3E3E-9611-FB4A-BA37-BF630A14296A}" type="presOf" srcId="{B492209B-A961-1946-AE39-65D6012A260F}" destId="{2DB6419D-9FB7-0D4E-AA7A-9A4EF4901571}" srcOrd="0" destOrd="0" presId="urn:microsoft.com/office/officeart/2005/8/layout/pyramid2"/>
    <dgm:cxn modelId="{FE742C6B-8CB0-4278-ADEA-5ED67847D870}" type="presOf" srcId="{719A5EB9-3E4D-4125-883E-A6EA4AAAFE0E}" destId="{CE1782EA-35E2-45D9-8E99-F75091BFE7FC}" srcOrd="0" destOrd="0" presId="urn:microsoft.com/office/officeart/2005/8/layout/pyramid2"/>
    <dgm:cxn modelId="{51DCE277-DFC0-4750-9EA0-5BA5C636FAB2}" type="presOf" srcId="{7C0034FF-F521-41B4-88AF-FA84059BBFFE}" destId="{5AE3A513-82F7-4FD0-AD8F-C4BC95ADA586}" srcOrd="0" destOrd="0" presId="urn:microsoft.com/office/officeart/2005/8/layout/pyramid2"/>
    <dgm:cxn modelId="{7620B6A1-CE64-46E6-A259-332E6ACF20F5}" srcId="{6B539952-F931-4F3C-97D5-FFCE585E0992}" destId="{272FF67F-1FBF-4B84-955E-B9B995F7DAA7}" srcOrd="3" destOrd="0" parTransId="{24B09FDA-8443-4728-A518-CFEFC9AE8BD0}" sibTransId="{4DF4E511-492D-4FA7-A5AB-A0E9413DC898}"/>
    <dgm:cxn modelId="{396A0DA5-54FD-40C1-8510-D0DA1000D246}" type="presOf" srcId="{6B539952-F931-4F3C-97D5-FFCE585E0992}" destId="{25565F08-44E2-4E18-9761-B9DB1453F8C4}" srcOrd="0" destOrd="0" presId="urn:microsoft.com/office/officeart/2005/8/layout/pyramid2"/>
    <dgm:cxn modelId="{6DAB9EC2-99C9-47FA-BFEE-4899E2790E04}" type="presOf" srcId="{272FF67F-1FBF-4B84-955E-B9B995F7DAA7}" destId="{6ADEF804-1C5B-4371-B4B6-AB10BF0227F7}" srcOrd="0" destOrd="0" presId="urn:microsoft.com/office/officeart/2005/8/layout/pyramid2"/>
    <dgm:cxn modelId="{7FE183C9-79F3-4F15-A788-258F9935EC80}" srcId="{6B539952-F931-4F3C-97D5-FFCE585E0992}" destId="{719A5EB9-3E4D-4125-883E-A6EA4AAAFE0E}" srcOrd="0" destOrd="0" parTransId="{C44C6EAA-EA4B-46F0-B8DC-47F7903F4F9E}" sibTransId="{E6AA06AD-88EA-41D1-866A-C3C4715CB8B5}"/>
    <dgm:cxn modelId="{6978C0D1-D048-418B-8140-85D571F9DF51}" srcId="{6B539952-F931-4F3C-97D5-FFCE585E0992}" destId="{7C0034FF-F521-41B4-88AF-FA84059BBFFE}" srcOrd="2" destOrd="0" parTransId="{19704417-DB07-4E66-B9CF-8635E95AFB47}" sibTransId="{0CC41E92-D395-4E37-A48B-55581EB0C1DE}"/>
    <dgm:cxn modelId="{AA2E2DD3-B5DF-4D55-8BDC-67842419EB1E}" srcId="{6B539952-F931-4F3C-97D5-FFCE585E0992}" destId="{11D60BF0-210F-43F1-94E8-7AB7679FB1C7}" srcOrd="1" destOrd="0" parTransId="{E8C1076D-B920-4C18-8FCF-D7DB85F971F7}" sibTransId="{FCFCE5F1-0B91-47F9-A128-F7F1BD2176AE}"/>
    <dgm:cxn modelId="{7EAD41D5-D8BB-40E5-B4B1-C5D29839870B}" type="presParOf" srcId="{25565F08-44E2-4E18-9761-B9DB1453F8C4}" destId="{F10B289B-7C02-455D-B62C-70D6E81A4EC3}" srcOrd="0" destOrd="0" presId="urn:microsoft.com/office/officeart/2005/8/layout/pyramid2"/>
    <dgm:cxn modelId="{02C3853F-7C0F-4D46-9A8F-728D51B7C682}" type="presParOf" srcId="{25565F08-44E2-4E18-9761-B9DB1453F8C4}" destId="{21438180-FCEE-41FB-A3C0-84A9E61B6932}" srcOrd="1" destOrd="0" presId="urn:microsoft.com/office/officeart/2005/8/layout/pyramid2"/>
    <dgm:cxn modelId="{DACBDF5E-C1E2-461D-8E65-08540B050AE6}" type="presParOf" srcId="{21438180-FCEE-41FB-A3C0-84A9E61B6932}" destId="{CE1782EA-35E2-45D9-8E99-F75091BFE7FC}" srcOrd="0" destOrd="0" presId="urn:microsoft.com/office/officeart/2005/8/layout/pyramid2"/>
    <dgm:cxn modelId="{CBDB8A67-E2C6-4FF7-83F6-A34801285E50}" type="presParOf" srcId="{21438180-FCEE-41FB-A3C0-84A9E61B6932}" destId="{5C51F15C-109F-4EDA-8125-A589EF968CB3}" srcOrd="1" destOrd="0" presId="urn:microsoft.com/office/officeart/2005/8/layout/pyramid2"/>
    <dgm:cxn modelId="{F399709C-29EC-4FDF-9955-7AA7A4556DCB}" type="presParOf" srcId="{21438180-FCEE-41FB-A3C0-84A9E61B6932}" destId="{4E474E45-883F-4426-A369-196579F4E0AC}" srcOrd="2" destOrd="0" presId="urn:microsoft.com/office/officeart/2005/8/layout/pyramid2"/>
    <dgm:cxn modelId="{705CEB13-17B8-4E8B-8F40-C991A6F43FBC}" type="presParOf" srcId="{21438180-FCEE-41FB-A3C0-84A9E61B6932}" destId="{FC4DE021-1AFE-49F9-A05C-DBB825267714}" srcOrd="3" destOrd="0" presId="urn:microsoft.com/office/officeart/2005/8/layout/pyramid2"/>
    <dgm:cxn modelId="{7384F3B5-4799-4675-80FD-A9C7415988F9}" type="presParOf" srcId="{21438180-FCEE-41FB-A3C0-84A9E61B6932}" destId="{5AE3A513-82F7-4FD0-AD8F-C4BC95ADA586}" srcOrd="4" destOrd="0" presId="urn:microsoft.com/office/officeart/2005/8/layout/pyramid2"/>
    <dgm:cxn modelId="{9A989B2D-E34F-41A0-91F4-129B105DDD8D}" type="presParOf" srcId="{21438180-FCEE-41FB-A3C0-84A9E61B6932}" destId="{A3AEED57-117D-46B6-9904-9B07C819B55D}" srcOrd="5" destOrd="0" presId="urn:microsoft.com/office/officeart/2005/8/layout/pyramid2"/>
    <dgm:cxn modelId="{553B175F-AB52-489E-91C9-0E92440BDA06}" type="presParOf" srcId="{21438180-FCEE-41FB-A3C0-84A9E61B6932}" destId="{6ADEF804-1C5B-4371-B4B6-AB10BF0227F7}" srcOrd="6" destOrd="0" presId="urn:microsoft.com/office/officeart/2005/8/layout/pyramid2"/>
    <dgm:cxn modelId="{3FF7B6D4-E198-40DE-B7FD-94BD154704C1}" type="presParOf" srcId="{21438180-FCEE-41FB-A3C0-84A9E61B6932}" destId="{C5EF6756-27B7-4753-8D84-CEEC06F91276}" srcOrd="7" destOrd="0" presId="urn:microsoft.com/office/officeart/2005/8/layout/pyramid2"/>
    <dgm:cxn modelId="{6BD41245-F796-2D43-A178-AF7D02DB33FA}" type="presParOf" srcId="{21438180-FCEE-41FB-A3C0-84A9E61B6932}" destId="{2DB6419D-9FB7-0D4E-AA7A-9A4EF4901571}" srcOrd="8" destOrd="0" presId="urn:microsoft.com/office/officeart/2005/8/layout/pyramid2"/>
    <dgm:cxn modelId="{39064B4F-9A15-9D4B-9D3E-60E1513B912D}" type="presParOf" srcId="{21438180-FCEE-41FB-A3C0-84A9E61B6932}" destId="{2CE816F3-8B11-8941-9B94-F43BD5512EE0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B289B-7C02-455D-B62C-70D6E81A4EC3}">
      <dsp:nvSpPr>
        <dsp:cNvPr id="0" name=""/>
        <dsp:cNvSpPr/>
      </dsp:nvSpPr>
      <dsp:spPr>
        <a:xfrm rot="10800000">
          <a:off x="1400785" y="0"/>
          <a:ext cx="4599726" cy="4603594"/>
        </a:xfrm>
        <a:prstGeom prst="triangle">
          <a:avLst/>
        </a:prstGeom>
        <a:solidFill>
          <a:srgbClr val="0066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635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1782EA-35E2-45D9-8E99-F75091BFE7FC}">
      <dsp:nvSpPr>
        <dsp:cNvPr id="0" name=""/>
        <dsp:cNvSpPr/>
      </dsp:nvSpPr>
      <dsp:spPr>
        <a:xfrm>
          <a:off x="3559832" y="134809"/>
          <a:ext cx="6586101" cy="6075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GH" sz="2400" kern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Plant Variety Protection Act 2020 (Act 1050)</a:t>
          </a:r>
          <a:endParaRPr lang="en-US" sz="2400" kern="1200" dirty="0"/>
        </a:p>
      </dsp:txBody>
      <dsp:txXfrm>
        <a:off x="3589490" y="164467"/>
        <a:ext cx="6526785" cy="548234"/>
      </dsp:txXfrm>
    </dsp:sp>
    <dsp:sp modelId="{4E474E45-883F-4426-A369-196579F4E0AC}">
      <dsp:nvSpPr>
        <dsp:cNvPr id="0" name=""/>
        <dsp:cNvSpPr/>
      </dsp:nvSpPr>
      <dsp:spPr>
        <a:xfrm>
          <a:off x="3603791" y="872692"/>
          <a:ext cx="6585174" cy="5246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2400" kern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Geographical Indications Act, 2003 (Act 659)</a:t>
          </a:r>
          <a:endParaRPr lang="en-US" sz="2400" kern="1200" dirty="0"/>
        </a:p>
      </dsp:txBody>
      <dsp:txXfrm>
        <a:off x="3629402" y="898303"/>
        <a:ext cx="6533952" cy="473427"/>
      </dsp:txXfrm>
    </dsp:sp>
    <dsp:sp modelId="{5AE3A513-82F7-4FD0-AD8F-C4BC95ADA586}">
      <dsp:nvSpPr>
        <dsp:cNvPr id="0" name=""/>
        <dsp:cNvSpPr/>
      </dsp:nvSpPr>
      <dsp:spPr>
        <a:xfrm>
          <a:off x="3602864" y="1557654"/>
          <a:ext cx="6586101" cy="8018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2000" kern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Industrial Designs Act, 2003 (Act 660) and Industrial Designs Amendment Act, 2020 (Act 1033)</a:t>
          </a:r>
          <a:endParaRPr lang="en-US" sz="2000" b="0" kern="1200" dirty="0"/>
        </a:p>
      </dsp:txBody>
      <dsp:txXfrm>
        <a:off x="3642008" y="1596798"/>
        <a:ext cx="6507813" cy="723589"/>
      </dsp:txXfrm>
    </dsp:sp>
    <dsp:sp modelId="{6ADEF804-1C5B-4371-B4B6-AB10BF0227F7}">
      <dsp:nvSpPr>
        <dsp:cNvPr id="0" name=""/>
        <dsp:cNvSpPr/>
      </dsp:nvSpPr>
      <dsp:spPr>
        <a:xfrm>
          <a:off x="3619290" y="2602386"/>
          <a:ext cx="6548159" cy="70048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Patent Act, 2003 (Act 657) and Patents (amendment)Act, 2020 Act 1060)</a:t>
          </a:r>
          <a:endParaRPr lang="en-US" sz="2000" kern="1200" dirty="0"/>
        </a:p>
      </dsp:txBody>
      <dsp:txXfrm>
        <a:off x="3653485" y="2636581"/>
        <a:ext cx="6479769" cy="632091"/>
      </dsp:txXfrm>
    </dsp:sp>
    <dsp:sp modelId="{2DB6419D-9FB7-0D4E-AA7A-9A4EF4901571}">
      <dsp:nvSpPr>
        <dsp:cNvPr id="0" name=""/>
        <dsp:cNvSpPr/>
      </dsp:nvSpPr>
      <dsp:spPr>
        <a:xfrm>
          <a:off x="3694549" y="3518304"/>
          <a:ext cx="6494416" cy="92178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Trademarks Act, 2004 (Act 664) and Trademarks(amendment) Act, 2014 (Act 876)</a:t>
          </a:r>
          <a:endParaRPr lang="en-GB" sz="2000" b="0" kern="1200" dirty="0"/>
        </a:p>
      </dsp:txBody>
      <dsp:txXfrm>
        <a:off x="3739547" y="3563302"/>
        <a:ext cx="6404420" cy="831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8A55E-D054-644C-926D-7A5F346C1FF2}" type="datetimeFigureOut">
              <a:rPr lang="en-GH" smtClean="0"/>
              <a:t>04/20/2026</a:t>
            </a:fld>
            <a:endParaRPr lang="en-G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6BB1E-379D-BA4A-98B3-49BACBAF29FD}" type="slidenum">
              <a:rPr lang="en-GH" smtClean="0"/>
              <a:t>‹#›</a:t>
            </a:fld>
            <a:endParaRPr lang="en-GH"/>
          </a:p>
        </p:txBody>
      </p:sp>
    </p:spTree>
    <p:extLst>
      <p:ext uri="{BB962C8B-B14F-4D97-AF65-F5344CB8AC3E}">
        <p14:creationId xmlns:p14="http://schemas.microsoft.com/office/powerpoint/2010/main" val="4096648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6BB1E-379D-BA4A-98B3-49BACBAF29FD}" type="slidenum">
              <a:rPr lang="en-GH" smtClean="0"/>
              <a:t>9</a:t>
            </a:fld>
            <a:endParaRPr lang="en-GH"/>
          </a:p>
        </p:txBody>
      </p:sp>
    </p:spTree>
    <p:extLst>
      <p:ext uri="{BB962C8B-B14F-4D97-AF65-F5344CB8AC3E}">
        <p14:creationId xmlns:p14="http://schemas.microsoft.com/office/powerpoint/2010/main" val="3149956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FE446-F63A-4A71-AB85-A997319A2F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0"/>
            <a:ext cx="5514976" cy="6360160"/>
          </a:xfrm>
          <a:ln>
            <a:noFill/>
          </a:ln>
        </p:spPr>
        <p:txBody>
          <a:bodyPr anchor="t" anchorCtr="0">
            <a:normAutofit/>
          </a:bodyPr>
          <a:lstStyle>
            <a:lvl1pPr algn="ctr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D8450-B775-42EC-8800-E0B2E4DEB4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9863" y="6440487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874BA-B1F6-4AC5-A5F6-C25355004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3063" y="6440487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076FB6F-8171-4342-B6E9-953C529CFB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14975" y="0"/>
            <a:ext cx="6677025" cy="6360160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bg1">
                <a:alpha val="98000"/>
              </a:schemeClr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146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CBDB7-456D-49D6-9406-8686967E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5427F8-8BA2-4FFF-995B-CE6A6A2F50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24075" y="0"/>
            <a:ext cx="6639338" cy="621527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93C40-7D65-4798-8F0D-4DBFF91439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1417B-B96D-4E4E-BAC4-36BC747B4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311CA-0A92-4C06-91B8-E03DF40C8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00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A2B46-A574-4C0A-99FD-DAE770C324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3A0247-EED4-40DB-A96E-7EB25141E7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E69B9-67BE-439F-B092-0E4B3CA060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804B8-5C94-4B2B-8A6D-CCB48BB3D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84BFB-97D0-4B5C-BB4E-B184D6108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065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7A784-555E-46D9-99A6-4D99AD6B1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4" y="478150"/>
            <a:ext cx="11201398" cy="103791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9ED0D-B3C0-4689-B6F5-018195E51C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3" y="2185987"/>
            <a:ext cx="11201399" cy="35004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F862E-123B-43C3-AF87-190C615924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81987" y="6379850"/>
            <a:ext cx="1719263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4/20/2026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17FFD-AA9D-4DA8-8232-305F5DDE3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86988" y="6356348"/>
            <a:ext cx="18669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martArt Placeholder 14">
            <a:extLst>
              <a:ext uri="{FF2B5EF4-FFF2-40B4-BE49-F238E27FC236}">
                <a16:creationId xmlns:a16="http://schemas.microsoft.com/office/drawing/2014/main" id="{0C8F970E-62C3-48B5-AB03-0D8D83B3D0F8}"/>
              </a:ext>
            </a:extLst>
          </p:cNvPr>
          <p:cNvSpPr txBox="1">
            <a:spLocks/>
          </p:cNvSpPr>
          <p:nvPr userDrawn="1"/>
        </p:nvSpPr>
        <p:spPr>
          <a:xfrm>
            <a:off x="500063" y="1851022"/>
            <a:ext cx="707798" cy="4571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100" kern="0" baseline="0">
                <a:solidFill>
                  <a:schemeClr val="accent5">
                    <a:alpha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00" kern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00" b="0" i="0" u="none" strike="noStrike" kern="0" cap="none" spc="0" normalizeH="0" baseline="0" noProof="0">
                <a:ln>
                  <a:noFill/>
                </a:ln>
                <a:solidFill>
                  <a:srgbClr val="F1EBDF">
                    <a:alpha val="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Klik på ikonet for at tilføje SmartArt-grafik</a:t>
            </a:r>
          </a:p>
        </p:txBody>
      </p:sp>
    </p:spTree>
    <p:extLst>
      <p:ext uri="{BB962C8B-B14F-4D97-AF65-F5344CB8AC3E}">
        <p14:creationId xmlns:p14="http://schemas.microsoft.com/office/powerpoint/2010/main" val="326241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19D6E-34F4-4B07-B039-91D271F08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8350"/>
            <a:ext cx="10515600" cy="12033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81F32-7214-4DF0-88B0-910EC2AAF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89188"/>
            <a:ext cx="10515600" cy="3125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16D01-A80D-45EA-9131-87ECB4221A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4/20/2026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DBDFB-B8E8-4442-B32F-F8D03EA89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80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B8585-884B-4829-AB91-527D20861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C2CBE-34DC-4AD3-A49C-973017AA40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DA0ED-DE71-4925-BE5D-DFB45C2411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516545-210B-48FD-9F97-15115013B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3546B8-1DFB-41B2-9581-7C7979391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D5961E-03AF-4B41-A51A-77F77BF09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1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591D7-C8F5-4FBF-A7D0-CF599CF2C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72C25-E2AC-459E-97AC-F250FB641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815309-BEA0-43AE-96A5-CA25AB51EE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C91AB0-5E09-4A19-BF51-9478C8CD09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6BF114-917E-48B2-92A3-0E8EE087C8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33800E-6ABA-4B78-880C-789D457E10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A24C96-ED90-4B07-975D-431E97881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0222E3-405D-4002-8014-507FB959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94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B66FF-B331-46CB-933F-4105A5F1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F34F45-0B44-4A64-BC68-2185B128B7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17A589-4468-4944-A342-EDD48BFE4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A99142-41BE-4B31-BE73-A89FFC3B1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95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CFCE29-F5DE-4A12-B503-46283632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1BD52F-C155-47A6-ADB6-D3C798F32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8C777-7D5C-4270-B71C-66FCCF114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402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05175-4CD7-41DE-A479-55F8BAABF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738F8-18DB-40FF-96E7-2F89A68D9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A0908E-9BA0-40C9-966F-A063C04555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5EC00-66A4-4D77-A8E7-04612C1DFF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911447-0B31-4A89-91CF-3331ECCCC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9D5640-4F0C-4430-A88A-9DFC567FC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275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B5A9B-639D-447D-9199-9BD6BF744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632A9F-3D99-4416-84C0-2C21D3745C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A74703-0C63-499B-9576-BDFD15B23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B079D9-1A29-4EA0-8148-8D0C11DB44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6D915E-054E-4668-9A7E-196F87C520EE}" type="datetimeFigureOut">
              <a:rPr lang="en-US" smtClean="0"/>
              <a:pPr/>
              <a:t>4/20/2026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55A723-D805-4F55-814D-9A09B2864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313" y="3572082"/>
            <a:ext cx="12192000" cy="6427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01C44-A9E0-4091-94CA-53CCF0183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5A6389-6630-4649-B115-31948122CC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42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6DFFEA7-DA02-4B0B-AEBD-2F3FA462C7E9}"/>
              </a:ext>
            </a:extLst>
          </p:cNvPr>
          <p:cNvSpPr/>
          <p:nvPr userDrawn="1"/>
        </p:nvSpPr>
        <p:spPr>
          <a:xfrm>
            <a:off x="0" y="6362340"/>
            <a:ext cx="12192000" cy="49565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9FBA48-BB4E-4B15-BF62-CC6A24E12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4" y="728663"/>
            <a:ext cx="10729912" cy="103791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Main heading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8C305D-6C08-4434-BE63-A1D822158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0064" y="1918661"/>
            <a:ext cx="10729912" cy="42106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77DA9D-1901-4AF2-AB1B-392024975B0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3" y="6383340"/>
            <a:ext cx="592919" cy="4357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72E5A8-2F85-48ED-9F77-0519C189F3A3}"/>
              </a:ext>
            </a:extLst>
          </p:cNvPr>
          <p:cNvSpPr txBox="1"/>
          <p:nvPr userDrawn="1"/>
        </p:nvSpPr>
        <p:spPr>
          <a:xfrm>
            <a:off x="1188740" y="6474409"/>
            <a:ext cx="467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Registrar-General’s Department (RGD)</a:t>
            </a:r>
          </a:p>
          <a:p>
            <a:pPr algn="l"/>
            <a:r>
              <a:rPr lang="en-US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3997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uli Black (Headings)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BA821FF-D0F9-1799-C4C2-263CB51EC3A9}"/>
              </a:ext>
            </a:extLst>
          </p:cNvPr>
          <p:cNvSpPr txBox="1">
            <a:spLocks/>
          </p:cNvSpPr>
          <p:nvPr/>
        </p:nvSpPr>
        <p:spPr>
          <a:xfrm>
            <a:off x="0" y="2966484"/>
            <a:ext cx="12192000" cy="331239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3">
                    <a:lumMod val="50000"/>
                  </a:schemeClr>
                </a:solidFill>
                <a:latin typeface="Muli Black (Headings)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F7EFE0A4-4839-10F9-3C0E-FAA6B270F571}"/>
              </a:ext>
            </a:extLst>
          </p:cNvPr>
          <p:cNvSpPr/>
          <p:nvPr/>
        </p:nvSpPr>
        <p:spPr>
          <a:xfrm>
            <a:off x="797168" y="4191000"/>
            <a:ext cx="886265" cy="538089"/>
          </a:xfrm>
          <a:prstGeom prst="parallelogram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5">
            <a:extLst>
              <a:ext uri="{FF2B5EF4-FFF2-40B4-BE49-F238E27FC236}">
                <a16:creationId xmlns:a16="http://schemas.microsoft.com/office/drawing/2014/main" id="{50048435-264C-BE80-77BC-6BA0CADBED3F}"/>
              </a:ext>
            </a:extLst>
          </p:cNvPr>
          <p:cNvSpPr/>
          <p:nvPr/>
        </p:nvSpPr>
        <p:spPr>
          <a:xfrm>
            <a:off x="1475933" y="3966797"/>
            <a:ext cx="330592" cy="538089"/>
          </a:xfrm>
          <a:prstGeom prst="triangle">
            <a:avLst/>
          </a:prstGeom>
          <a:solidFill>
            <a:srgbClr val="006666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2A2508-9C88-0E6A-9913-F814B8CEA8D9}"/>
              </a:ext>
            </a:extLst>
          </p:cNvPr>
          <p:cNvSpPr/>
          <p:nvPr/>
        </p:nvSpPr>
        <p:spPr>
          <a:xfrm>
            <a:off x="1922962" y="3581761"/>
            <a:ext cx="4407794" cy="2081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Samuel Ohene-</a:t>
            </a:r>
            <a:r>
              <a:rPr lang="en-US" sz="2400" b="1" dirty="0" err="1">
                <a:solidFill>
                  <a:schemeClr val="tx2"/>
                </a:solidFill>
              </a:rPr>
              <a:t>kankam</a:t>
            </a:r>
            <a:endParaRPr lang="x-none" sz="2400" b="1" dirty="0">
              <a:solidFill>
                <a:schemeClr val="tx2"/>
              </a:solidFill>
            </a:endParaRPr>
          </a:p>
          <a:p>
            <a:pPr algn="ctr"/>
            <a:endParaRPr lang="x-none" sz="2400" dirty="0">
              <a:solidFill>
                <a:schemeClr val="tx2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Teddy Edu-Yaw</a:t>
            </a:r>
          </a:p>
          <a:p>
            <a:pPr algn="ctr"/>
            <a:r>
              <a:rPr lang="en-US" sz="2400" b="1" dirty="0" err="1">
                <a:solidFill>
                  <a:schemeClr val="tx2"/>
                </a:solidFill>
              </a:rPr>
              <a:t>Godsentina</a:t>
            </a:r>
            <a:r>
              <a:rPr lang="en-US" sz="2400" b="1" dirty="0">
                <a:solidFill>
                  <a:schemeClr val="tx2"/>
                </a:solidFill>
              </a:rPr>
              <a:t> Gogo-Tawiah</a:t>
            </a:r>
            <a:endParaRPr lang="x-none" sz="2400" b="1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261841-4974-33D8-47DD-287A261D1751}"/>
              </a:ext>
            </a:extLst>
          </p:cNvPr>
          <p:cNvSpPr/>
          <p:nvPr/>
        </p:nvSpPr>
        <p:spPr>
          <a:xfrm>
            <a:off x="8065142" y="3809100"/>
            <a:ext cx="3761097" cy="13915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2400" b="1" dirty="0">
              <a:solidFill>
                <a:schemeClr val="tx2"/>
              </a:solidFill>
            </a:endParaRPr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54E478D6-A35D-492E-1DFC-02A1196B1F81}"/>
              </a:ext>
            </a:extLst>
          </p:cNvPr>
          <p:cNvSpPr txBox="1"/>
          <p:nvPr/>
        </p:nvSpPr>
        <p:spPr>
          <a:xfrm>
            <a:off x="1513252" y="754973"/>
            <a:ext cx="91654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a-DK" sz="4000" dirty="0">
                <a:solidFill>
                  <a:schemeClr val="bg1"/>
                </a:solidFill>
                <a:highlight>
                  <a:srgbClr val="008080"/>
                </a:highlight>
              </a:rPr>
              <a:t>Automation and Data Quality Management </a:t>
            </a:r>
          </a:p>
          <a:p>
            <a:pPr algn="ctr"/>
            <a:r>
              <a:rPr lang="da-DK" sz="4000" dirty="0">
                <a:solidFill>
                  <a:schemeClr val="bg1"/>
                </a:solidFill>
                <a:highlight>
                  <a:srgbClr val="008080"/>
                </a:highlight>
              </a:rPr>
              <a:t>               Ghana IP Office</a:t>
            </a:r>
          </a:p>
        </p:txBody>
      </p:sp>
    </p:spTree>
    <p:extLst>
      <p:ext uri="{BB962C8B-B14F-4D97-AF65-F5344CB8AC3E}">
        <p14:creationId xmlns:p14="http://schemas.microsoft.com/office/powerpoint/2010/main" val="2844897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igurative Mark Search.jpg">
            <a:extLst>
              <a:ext uri="{FF2B5EF4-FFF2-40B4-BE49-F238E27FC236}">
                <a16:creationId xmlns:a16="http://schemas.microsoft.com/office/drawing/2014/main" id="{3816E293-4384-3A0A-33D1-9751CB269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82"/>
          <a:stretch/>
        </p:blipFill>
        <p:spPr bwMode="auto">
          <a:xfrm>
            <a:off x="0" y="2056143"/>
            <a:ext cx="6008914" cy="4417452"/>
          </a:xfrm>
          <a:custGeom>
            <a:avLst/>
            <a:gdLst/>
            <a:ahLst/>
            <a:cxnLst/>
            <a:rect l="l" t="t" r="r" b="b"/>
            <a:pathLst>
              <a:path w="6005375" h="4196281">
                <a:moveTo>
                  <a:pt x="0" y="0"/>
                </a:moveTo>
                <a:lnTo>
                  <a:pt x="6000672" y="0"/>
                </a:lnTo>
                <a:lnTo>
                  <a:pt x="5998730" y="19709"/>
                </a:lnTo>
                <a:cubicBezTo>
                  <a:pt x="6001245" y="280059"/>
                  <a:pt x="5986415" y="540409"/>
                  <a:pt x="5999656" y="800631"/>
                </a:cubicBezTo>
                <a:cubicBezTo>
                  <a:pt x="6009855" y="1001996"/>
                  <a:pt x="6003364" y="1203233"/>
                  <a:pt x="5999656" y="1404471"/>
                </a:cubicBezTo>
                <a:cubicBezTo>
                  <a:pt x="5992506" y="1790420"/>
                  <a:pt x="6003364" y="2175860"/>
                  <a:pt x="5998730" y="2561300"/>
                </a:cubicBezTo>
                <a:cubicBezTo>
                  <a:pt x="5996744" y="2732154"/>
                  <a:pt x="5998994" y="2902754"/>
                  <a:pt x="6003364" y="3073609"/>
                </a:cubicBezTo>
                <a:cubicBezTo>
                  <a:pt x="6009720" y="3317560"/>
                  <a:pt x="5999923" y="3561638"/>
                  <a:pt x="5989197" y="3805463"/>
                </a:cubicBezTo>
                <a:cubicBezTo>
                  <a:pt x="5985594" y="3872508"/>
                  <a:pt x="5984647" y="3939633"/>
                  <a:pt x="5986348" y="4006695"/>
                </a:cubicBezTo>
                <a:lnTo>
                  <a:pt x="5997254" y="4174633"/>
                </a:lnTo>
                <a:lnTo>
                  <a:pt x="5951601" y="4176620"/>
                </a:lnTo>
                <a:cubicBezTo>
                  <a:pt x="5886702" y="4176651"/>
                  <a:pt x="5821788" y="4174749"/>
                  <a:pt x="5756905" y="4173480"/>
                </a:cubicBezTo>
                <a:cubicBezTo>
                  <a:pt x="5518559" y="4169040"/>
                  <a:pt x="5280086" y="4173480"/>
                  <a:pt x="5042247" y="4150774"/>
                </a:cubicBezTo>
                <a:cubicBezTo>
                  <a:pt x="4977618" y="4144622"/>
                  <a:pt x="4912546" y="4140690"/>
                  <a:pt x="4847600" y="4141467"/>
                </a:cubicBezTo>
                <a:cubicBezTo>
                  <a:pt x="4782655" y="4142244"/>
                  <a:pt x="4717835" y="4147730"/>
                  <a:pt x="4653713" y="4160414"/>
                </a:cubicBezTo>
                <a:cubicBezTo>
                  <a:pt x="4446571" y="4200625"/>
                  <a:pt x="4238796" y="4203162"/>
                  <a:pt x="4029497" y="4186925"/>
                </a:cubicBezTo>
                <a:cubicBezTo>
                  <a:pt x="3943621" y="4180203"/>
                  <a:pt x="3857746" y="4169040"/>
                  <a:pt x="3771489" y="4171196"/>
                </a:cubicBezTo>
                <a:cubicBezTo>
                  <a:pt x="3623585" y="4175129"/>
                  <a:pt x="3475554" y="4167137"/>
                  <a:pt x="3327523" y="4169167"/>
                </a:cubicBezTo>
                <a:cubicBezTo>
                  <a:pt x="3323528" y="4169738"/>
                  <a:pt x="3319443" y="4169205"/>
                  <a:pt x="3315727" y="4167645"/>
                </a:cubicBezTo>
                <a:cubicBezTo>
                  <a:pt x="3278941" y="4142402"/>
                  <a:pt x="3238603" y="4152169"/>
                  <a:pt x="3200549" y="4158765"/>
                </a:cubicBezTo>
                <a:cubicBezTo>
                  <a:pt x="3074082" y="4180710"/>
                  <a:pt x="2947742" y="4191492"/>
                  <a:pt x="2819246" y="4174494"/>
                </a:cubicBezTo>
                <a:cubicBezTo>
                  <a:pt x="2696546" y="4156698"/>
                  <a:pt x="2572096" y="4154478"/>
                  <a:pt x="2448851" y="4167898"/>
                </a:cubicBezTo>
                <a:cubicBezTo>
                  <a:pt x="2279383" y="4187687"/>
                  <a:pt x="2110549" y="4183501"/>
                  <a:pt x="1941462" y="4167898"/>
                </a:cubicBezTo>
                <a:cubicBezTo>
                  <a:pt x="1872837" y="4161556"/>
                  <a:pt x="1803198" y="4150774"/>
                  <a:pt x="1735208" y="4166630"/>
                </a:cubicBezTo>
                <a:cubicBezTo>
                  <a:pt x="1651489" y="4186038"/>
                  <a:pt x="1568023" y="4179695"/>
                  <a:pt x="1484050" y="4175382"/>
                </a:cubicBezTo>
                <a:cubicBezTo>
                  <a:pt x="1377752" y="4169801"/>
                  <a:pt x="1271708" y="4153692"/>
                  <a:pt x="1165029" y="4166376"/>
                </a:cubicBezTo>
                <a:cubicBezTo>
                  <a:pt x="1115685" y="4172211"/>
                  <a:pt x="1066722" y="4181471"/>
                  <a:pt x="1016744" y="4179061"/>
                </a:cubicBezTo>
                <a:cubicBezTo>
                  <a:pt x="878481" y="4172719"/>
                  <a:pt x="740344" y="4165235"/>
                  <a:pt x="601826" y="4166376"/>
                </a:cubicBezTo>
                <a:cubicBezTo>
                  <a:pt x="543857" y="4166757"/>
                  <a:pt x="486268" y="4168659"/>
                  <a:pt x="428553" y="4172845"/>
                </a:cubicBezTo>
                <a:cubicBezTo>
                  <a:pt x="320859" y="4180710"/>
                  <a:pt x="213546" y="4170055"/>
                  <a:pt x="106234" y="4166249"/>
                </a:cubicBezTo>
                <a:lnTo>
                  <a:pt x="0" y="417100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64B129-E066-149D-F8E1-44F0C33BCB8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3" b="22236"/>
          <a:stretch/>
        </p:blipFill>
        <p:spPr>
          <a:xfrm>
            <a:off x="5279572" y="10"/>
            <a:ext cx="6912424" cy="4187662"/>
          </a:xfrm>
          <a:custGeom>
            <a:avLst/>
            <a:gdLst/>
            <a:ahLst/>
            <a:cxnLst/>
            <a:rect l="l" t="t" r="r" b="b"/>
            <a:pathLst>
              <a:path w="6006950" h="4187672">
                <a:moveTo>
                  <a:pt x="9223" y="0"/>
                </a:moveTo>
                <a:lnTo>
                  <a:pt x="6006950" y="0"/>
                </a:lnTo>
                <a:lnTo>
                  <a:pt x="6006950" y="4169490"/>
                </a:lnTo>
                <a:lnTo>
                  <a:pt x="5787907" y="4174448"/>
                </a:lnTo>
                <a:cubicBezTo>
                  <a:pt x="5713866" y="4173475"/>
                  <a:pt x="5639861" y="4169853"/>
                  <a:pt x="5566029" y="4163587"/>
                </a:cubicBezTo>
                <a:cubicBezTo>
                  <a:pt x="5458843" y="4155595"/>
                  <a:pt x="5350768" y="4144559"/>
                  <a:pt x="5244343" y="4164855"/>
                </a:cubicBezTo>
                <a:cubicBezTo>
                  <a:pt x="5127517" y="4187307"/>
                  <a:pt x="5010817" y="4187434"/>
                  <a:pt x="4892977" y="4181726"/>
                </a:cubicBezTo>
                <a:cubicBezTo>
                  <a:pt x="4792260" y="4176906"/>
                  <a:pt x="4691923" y="4151536"/>
                  <a:pt x="4590445" y="4178301"/>
                </a:cubicBezTo>
                <a:cubicBezTo>
                  <a:pt x="4580348" y="4179772"/>
                  <a:pt x="4570061" y="4179341"/>
                  <a:pt x="4560128" y="4177032"/>
                </a:cubicBezTo>
                <a:cubicBezTo>
                  <a:pt x="4449137" y="4161684"/>
                  <a:pt x="4337384" y="4174242"/>
                  <a:pt x="4226013" y="4169929"/>
                </a:cubicBezTo>
                <a:cubicBezTo>
                  <a:pt x="4174640" y="4167899"/>
                  <a:pt x="4122252" y="4169041"/>
                  <a:pt x="4071513" y="4163587"/>
                </a:cubicBezTo>
                <a:cubicBezTo>
                  <a:pt x="3955067" y="4151156"/>
                  <a:pt x="3838874" y="4144559"/>
                  <a:pt x="3723697" y="4173861"/>
                </a:cubicBezTo>
                <a:cubicBezTo>
                  <a:pt x="3690082" y="4181764"/>
                  <a:pt x="3655732" y="4186013"/>
                  <a:pt x="3621204" y="4186546"/>
                </a:cubicBezTo>
                <a:cubicBezTo>
                  <a:pt x="3508437" y="4190605"/>
                  <a:pt x="3396050" y="4182867"/>
                  <a:pt x="3283664" y="4176525"/>
                </a:cubicBezTo>
                <a:cubicBezTo>
                  <a:pt x="3205652" y="4172085"/>
                  <a:pt x="3127768" y="4162445"/>
                  <a:pt x="3049630" y="4170563"/>
                </a:cubicBezTo>
                <a:cubicBezTo>
                  <a:pt x="3004218" y="4175257"/>
                  <a:pt x="2958427" y="4175257"/>
                  <a:pt x="2913015" y="4170563"/>
                </a:cubicBezTo>
                <a:cubicBezTo>
                  <a:pt x="2829321" y="4160758"/>
                  <a:pt x="2744879" y="4158931"/>
                  <a:pt x="2660842" y="4165109"/>
                </a:cubicBezTo>
                <a:cubicBezTo>
                  <a:pt x="2535390" y="4175891"/>
                  <a:pt x="2410065" y="4184897"/>
                  <a:pt x="2284232" y="4167773"/>
                </a:cubicBezTo>
                <a:cubicBezTo>
                  <a:pt x="2212868" y="4156559"/>
                  <a:pt x="2140312" y="4155240"/>
                  <a:pt x="2068592" y="4163840"/>
                </a:cubicBezTo>
                <a:cubicBezTo>
                  <a:pt x="1897729" y="4187814"/>
                  <a:pt x="1726485" y="4180077"/>
                  <a:pt x="1555241" y="4170183"/>
                </a:cubicBezTo>
                <a:cubicBezTo>
                  <a:pt x="1440824" y="4163460"/>
                  <a:pt x="1325901" y="4151156"/>
                  <a:pt x="1211738" y="4167392"/>
                </a:cubicBezTo>
                <a:cubicBezTo>
                  <a:pt x="1066118" y="4187688"/>
                  <a:pt x="920370" y="4180965"/>
                  <a:pt x="774368" y="4175003"/>
                </a:cubicBezTo>
                <a:cubicBezTo>
                  <a:pt x="667182" y="4170563"/>
                  <a:pt x="559869" y="4157117"/>
                  <a:pt x="452430" y="4173734"/>
                </a:cubicBezTo>
                <a:cubicBezTo>
                  <a:pt x="441369" y="4175244"/>
                  <a:pt x="430117" y="4174115"/>
                  <a:pt x="419576" y="4170436"/>
                </a:cubicBezTo>
                <a:cubicBezTo>
                  <a:pt x="378807" y="4157016"/>
                  <a:pt x="335096" y="4155215"/>
                  <a:pt x="293363" y="4165236"/>
                </a:cubicBezTo>
                <a:cubicBezTo>
                  <a:pt x="216367" y="4182106"/>
                  <a:pt x="139497" y="4189463"/>
                  <a:pt x="61105" y="4174115"/>
                </a:cubicBezTo>
                <a:lnTo>
                  <a:pt x="13323" y="4171265"/>
                </a:lnTo>
                <a:lnTo>
                  <a:pt x="28554" y="3843045"/>
                </a:lnTo>
                <a:cubicBezTo>
                  <a:pt x="30457" y="3722610"/>
                  <a:pt x="27412" y="3602256"/>
                  <a:pt x="15626" y="3482187"/>
                </a:cubicBezTo>
                <a:cubicBezTo>
                  <a:pt x="-847" y="3335690"/>
                  <a:pt x="-4304" y="3188124"/>
                  <a:pt x="5296" y="3041068"/>
                </a:cubicBezTo>
                <a:cubicBezTo>
                  <a:pt x="11786" y="2956911"/>
                  <a:pt x="18539" y="2872754"/>
                  <a:pt x="22776" y="2788472"/>
                </a:cubicBezTo>
                <a:cubicBezTo>
                  <a:pt x="28180" y="2668580"/>
                  <a:pt x="25173" y="2548474"/>
                  <a:pt x="13771" y="2428964"/>
                </a:cubicBezTo>
                <a:cubicBezTo>
                  <a:pt x="4237" y="2337829"/>
                  <a:pt x="3177" y="2246070"/>
                  <a:pt x="10593" y="2154757"/>
                </a:cubicBezTo>
                <a:cubicBezTo>
                  <a:pt x="25690" y="1999286"/>
                  <a:pt x="9931" y="1843813"/>
                  <a:pt x="5032" y="1688466"/>
                </a:cubicBezTo>
                <a:cubicBezTo>
                  <a:pt x="-3577" y="1402691"/>
                  <a:pt x="20393" y="1117045"/>
                  <a:pt x="9666" y="831270"/>
                </a:cubicBezTo>
                <a:cubicBezTo>
                  <a:pt x="3841" y="689908"/>
                  <a:pt x="16420" y="548673"/>
                  <a:pt x="9666" y="407311"/>
                </a:cubicBezTo>
                <a:cubicBezTo>
                  <a:pt x="4105" y="306755"/>
                  <a:pt x="397" y="206200"/>
                  <a:pt x="4105" y="105518"/>
                </a:cubicBezTo>
                <a:cubicBezTo>
                  <a:pt x="5164" y="78059"/>
                  <a:pt x="5826" y="50473"/>
                  <a:pt x="9534" y="23396"/>
                </a:cubicBezTo>
                <a:close/>
              </a:path>
            </a:pathLst>
          </a:custGeom>
        </p:spPr>
      </p:pic>
      <p:sp>
        <p:nvSpPr>
          <p:cNvPr id="8" name="Tekstfelt 8">
            <a:extLst>
              <a:ext uri="{FF2B5EF4-FFF2-40B4-BE49-F238E27FC236}">
                <a16:creationId xmlns:a16="http://schemas.microsoft.com/office/drawing/2014/main" id="{ACCD7428-FDB7-E75A-1FFA-48A944BC5F31}"/>
              </a:ext>
            </a:extLst>
          </p:cNvPr>
          <p:cNvSpPr txBox="1"/>
          <p:nvPr/>
        </p:nvSpPr>
        <p:spPr>
          <a:xfrm>
            <a:off x="1035472" y="384405"/>
            <a:ext cx="38413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Post Automation</a:t>
            </a:r>
          </a:p>
        </p:txBody>
      </p:sp>
    </p:spTree>
    <p:extLst>
      <p:ext uri="{BB962C8B-B14F-4D97-AF65-F5344CB8AC3E}">
        <p14:creationId xmlns:p14="http://schemas.microsoft.com/office/powerpoint/2010/main" val="2042614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F6DE9-18BB-5461-B18C-75EA7C351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Pre-filing Search for word marks</a:t>
            </a:r>
            <a:endParaRPr lang="en-US" dirty="0"/>
          </a:p>
          <a:p>
            <a:r>
              <a:rPr lang="en-US" dirty="0"/>
              <a:t>Trademarks examinations are done faster.</a:t>
            </a:r>
          </a:p>
          <a:p>
            <a:r>
              <a:rPr lang="en-US" dirty="0"/>
              <a:t> We are able to publish the trademarks journal faster.</a:t>
            </a:r>
          </a:p>
          <a:p>
            <a:r>
              <a:rPr lang="en-US" dirty="0"/>
              <a:t> Easy preparation of statistical data and report.</a:t>
            </a:r>
          </a:p>
          <a:p>
            <a:r>
              <a:rPr lang="en-US" sz="2800" dirty="0"/>
              <a:t>Efficient management of employee productivity</a:t>
            </a:r>
            <a:endParaRPr lang="en-US" dirty="0"/>
          </a:p>
          <a:p>
            <a:r>
              <a:rPr lang="en-US" dirty="0"/>
              <a:t>Increase number of filings .</a:t>
            </a:r>
          </a:p>
          <a:p>
            <a:r>
              <a:rPr lang="en-US" dirty="0"/>
              <a:t>Increase in revenue</a:t>
            </a:r>
            <a:endParaRPr lang="en-GH" dirty="0"/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B99E934B-029C-02DE-5554-FEEC390BC895}"/>
              </a:ext>
            </a:extLst>
          </p:cNvPr>
          <p:cNvSpPr txBox="1"/>
          <p:nvPr/>
        </p:nvSpPr>
        <p:spPr>
          <a:xfrm>
            <a:off x="374924" y="396656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Benefits of Automation</a:t>
            </a:r>
          </a:p>
        </p:txBody>
      </p:sp>
    </p:spTree>
    <p:extLst>
      <p:ext uri="{BB962C8B-B14F-4D97-AF65-F5344CB8AC3E}">
        <p14:creationId xmlns:p14="http://schemas.microsoft.com/office/powerpoint/2010/main" val="2610870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• Fully manual filing</a:t>
            </a:r>
          </a:p>
          <a:p>
            <a:pPr marL="0" indent="0">
              <a:buNone/>
            </a:pPr>
            <a:r>
              <a:rPr dirty="0"/>
              <a:t>• Physical documentation required</a:t>
            </a:r>
          </a:p>
          <a:p>
            <a:pPr marL="0" indent="0">
              <a:buNone/>
            </a:pPr>
            <a:r>
              <a:rPr dirty="0"/>
              <a:t>• Post-filing digitization</a:t>
            </a:r>
            <a:r>
              <a:rPr lang="en-US" dirty="0"/>
              <a:t> – using IPAS</a:t>
            </a:r>
            <a:r>
              <a:rPr lang="en-US" i="1" dirty="0"/>
              <a:t>, </a:t>
            </a:r>
            <a:r>
              <a:rPr lang="en-US" dirty="0" err="1"/>
              <a:t>wipo</a:t>
            </a:r>
            <a:r>
              <a:rPr lang="en-US" dirty="0"/>
              <a:t> scan</a:t>
            </a:r>
          </a:p>
          <a:p>
            <a:endParaRPr lang="en-US" dirty="0"/>
          </a:p>
          <a:p>
            <a:pPr marL="0" indent="0">
              <a:buNone/>
            </a:pPr>
            <a:endParaRPr dirty="0"/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0B34F5D0-7EEC-4874-68B1-2DFC11656C70}"/>
              </a:ext>
            </a:extLst>
          </p:cNvPr>
          <p:cNvSpPr txBox="1"/>
          <p:nvPr/>
        </p:nvSpPr>
        <p:spPr>
          <a:xfrm>
            <a:off x="570866" y="365644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Current filing system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B2636A7-D2D2-225C-406B-587FC8F02F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734" y="1516060"/>
            <a:ext cx="9219885" cy="4448805"/>
          </a:xfrm>
        </p:spPr>
      </p:pic>
      <p:sp>
        <p:nvSpPr>
          <p:cNvPr id="3" name="Tekstfelt 8">
            <a:extLst>
              <a:ext uri="{FF2B5EF4-FFF2-40B4-BE49-F238E27FC236}">
                <a16:creationId xmlns:a16="http://schemas.microsoft.com/office/drawing/2014/main" id="{FBE00731-8370-7EAF-E493-79463E509AE6}"/>
              </a:ext>
            </a:extLst>
          </p:cNvPr>
          <p:cNvSpPr txBox="1"/>
          <p:nvPr/>
        </p:nvSpPr>
        <p:spPr>
          <a:xfrm>
            <a:off x="570866" y="365644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Physical Files</a:t>
            </a:r>
          </a:p>
        </p:txBody>
      </p:sp>
    </p:spTree>
    <p:extLst>
      <p:ext uri="{BB962C8B-B14F-4D97-AF65-F5344CB8AC3E}">
        <p14:creationId xmlns:p14="http://schemas.microsoft.com/office/powerpoint/2010/main" val="4224739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• Validation before </a:t>
            </a:r>
            <a:r>
              <a:rPr lang="en-US" dirty="0"/>
              <a:t>substantive </a:t>
            </a:r>
            <a:r>
              <a:rPr dirty="0"/>
              <a:t>examination</a:t>
            </a:r>
          </a:p>
          <a:p>
            <a:pPr marL="0" indent="0">
              <a:buNone/>
            </a:pPr>
            <a:r>
              <a:rPr dirty="0"/>
              <a:t>• Validation before publication</a:t>
            </a:r>
          </a:p>
          <a:p>
            <a:pPr marL="0" indent="0">
              <a:buNone/>
            </a:pPr>
            <a:r>
              <a:rPr dirty="0"/>
              <a:t>• Reduces downstream errors</a:t>
            </a:r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FC391692-F5E1-CB8A-2C38-DC466BF5CF12}"/>
              </a:ext>
            </a:extLst>
          </p:cNvPr>
          <p:cNvSpPr txBox="1"/>
          <p:nvPr/>
        </p:nvSpPr>
        <p:spPr>
          <a:xfrm>
            <a:off x="570866" y="365644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Validation framework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rror_cha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987" y="1126865"/>
            <a:ext cx="7046258" cy="5284693"/>
          </a:xfrm>
          <a:prstGeom prst="rect">
            <a:avLst/>
          </a:prstGeom>
        </p:spPr>
      </p:pic>
      <p:sp>
        <p:nvSpPr>
          <p:cNvPr id="4" name="Tekstfelt 8">
            <a:extLst>
              <a:ext uri="{FF2B5EF4-FFF2-40B4-BE49-F238E27FC236}">
                <a16:creationId xmlns:a16="http://schemas.microsoft.com/office/drawing/2014/main" id="{D8460F6C-781A-8BA0-5197-250991F6062C}"/>
              </a:ext>
            </a:extLst>
          </p:cNvPr>
          <p:cNvSpPr txBox="1"/>
          <p:nvPr/>
        </p:nvSpPr>
        <p:spPr>
          <a:xfrm>
            <a:off x="668838" y="202359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Data Quality Improvement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Errors reduced by 50%</a:t>
            </a:r>
          </a:p>
          <a:p>
            <a:r>
              <a:t>• Double validation system effective</a:t>
            </a:r>
          </a:p>
          <a:p>
            <a:r>
              <a:t>• Residual inconsistencies remain</a:t>
            </a:r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1806874E-4709-ACEE-DDC7-C8D7B99E395E}"/>
              </a:ext>
            </a:extLst>
          </p:cNvPr>
          <p:cNvSpPr txBox="1"/>
          <p:nvPr/>
        </p:nvSpPr>
        <p:spPr>
          <a:xfrm>
            <a:off x="570866" y="365644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Data Quality Insights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F6AA2-54B1-7393-C008-6108DD914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Capturing all applications into IPAS and process them.</a:t>
            </a:r>
          </a:p>
          <a:p>
            <a:r>
              <a:rPr lang="en-US" dirty="0"/>
              <a:t> On-line filing of IP application to improve accessibility .</a:t>
            </a:r>
          </a:p>
          <a:p>
            <a:r>
              <a:rPr lang="en-US" dirty="0"/>
              <a:t>Providing for on-line payment systems</a:t>
            </a:r>
            <a:endParaRPr lang="en-GH" dirty="0"/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444A9B4E-6707-15E0-9E1A-AC918BE103E1}"/>
              </a:ext>
            </a:extLst>
          </p:cNvPr>
          <p:cNvSpPr txBox="1"/>
          <p:nvPr/>
        </p:nvSpPr>
        <p:spPr>
          <a:xfrm>
            <a:off x="570866" y="365644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Future Plans</a:t>
            </a:r>
          </a:p>
        </p:txBody>
      </p:sp>
    </p:spTree>
    <p:extLst>
      <p:ext uri="{BB962C8B-B14F-4D97-AF65-F5344CB8AC3E}">
        <p14:creationId xmlns:p14="http://schemas.microsoft.com/office/powerpoint/2010/main" val="1730910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6D376-7BDB-6171-9BD6-29E1388D3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Automation has brought a great improvement in service delivery and can still be leveraged to increase customer satisfaction.</a:t>
            </a:r>
            <a:endParaRPr lang="en-GH" dirty="0"/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A0660AAE-99FB-D4A1-1EFD-FC569B4FE988}"/>
              </a:ext>
            </a:extLst>
          </p:cNvPr>
          <p:cNvSpPr txBox="1"/>
          <p:nvPr/>
        </p:nvSpPr>
        <p:spPr>
          <a:xfrm>
            <a:off x="570867" y="365644"/>
            <a:ext cx="23247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741889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8">
            <a:extLst>
              <a:ext uri="{FF2B5EF4-FFF2-40B4-BE49-F238E27FC236}">
                <a16:creationId xmlns:a16="http://schemas.microsoft.com/office/drawing/2014/main" id="{44DE3F2E-5BCD-10FE-3926-980321D97A1B}"/>
              </a:ext>
            </a:extLst>
          </p:cNvPr>
          <p:cNvSpPr txBox="1"/>
          <p:nvPr/>
        </p:nvSpPr>
        <p:spPr>
          <a:xfrm>
            <a:off x="4609466" y="1976730"/>
            <a:ext cx="21941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17543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7B3EE0D-8E59-DD6B-B8DF-2B2C077979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763" y="915843"/>
            <a:ext cx="8920716" cy="5026314"/>
          </a:xfrm>
        </p:spPr>
      </p:pic>
    </p:spTree>
    <p:extLst>
      <p:ext uri="{BB962C8B-B14F-4D97-AF65-F5344CB8AC3E}">
        <p14:creationId xmlns:p14="http://schemas.microsoft.com/office/powerpoint/2010/main" val="770563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Diagonal Corners Rounded 3">
            <a:extLst>
              <a:ext uri="{FF2B5EF4-FFF2-40B4-BE49-F238E27FC236}">
                <a16:creationId xmlns:a16="http://schemas.microsoft.com/office/drawing/2014/main" id="{EED4E916-BB74-9321-9601-ECC26E3953FF}"/>
              </a:ext>
            </a:extLst>
          </p:cNvPr>
          <p:cNvSpPr/>
          <p:nvPr/>
        </p:nvSpPr>
        <p:spPr>
          <a:xfrm>
            <a:off x="3458816" y="271570"/>
            <a:ext cx="5963479" cy="675862"/>
          </a:xfrm>
          <a:prstGeom prst="round2DiagRect">
            <a:avLst>
              <a:gd name="adj1" fmla="val 16667"/>
              <a:gd name="adj2" fmla="val 0"/>
            </a:avLst>
          </a:prstGeom>
          <a:blipFill>
            <a:blip r:embed="rId2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Bahnschrift" panose="020B0502040204020203" pitchFamily="34" charset="0"/>
              </a:rPr>
              <a:t>Office of the Attorney-General &amp; Ministry of Justice </a:t>
            </a:r>
          </a:p>
        </p:txBody>
      </p:sp>
      <p:sp>
        <p:nvSpPr>
          <p:cNvPr id="7" name="Rectangle: Diagonal Corners Rounded 5">
            <a:extLst>
              <a:ext uri="{FF2B5EF4-FFF2-40B4-BE49-F238E27FC236}">
                <a16:creationId xmlns:a16="http://schemas.microsoft.com/office/drawing/2014/main" id="{EBEC71C2-4DCA-42B0-7E13-3B00BDC86000}"/>
              </a:ext>
            </a:extLst>
          </p:cNvPr>
          <p:cNvSpPr/>
          <p:nvPr/>
        </p:nvSpPr>
        <p:spPr>
          <a:xfrm>
            <a:off x="4532243" y="1182707"/>
            <a:ext cx="3326296" cy="609600"/>
          </a:xfrm>
          <a:prstGeom prst="round2DiagRect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Bahnschrift" panose="020B0502040204020203" pitchFamily="34" charset="0"/>
              </a:rPr>
              <a:t>Registrar-General’s Department</a:t>
            </a:r>
          </a:p>
        </p:txBody>
      </p:sp>
      <p:sp>
        <p:nvSpPr>
          <p:cNvPr id="8" name="Flowchart: Data 6">
            <a:extLst>
              <a:ext uri="{FF2B5EF4-FFF2-40B4-BE49-F238E27FC236}">
                <a16:creationId xmlns:a16="http://schemas.microsoft.com/office/drawing/2014/main" id="{F63E2F99-C829-799D-11D5-11A6C7675E62}"/>
              </a:ext>
            </a:extLst>
          </p:cNvPr>
          <p:cNvSpPr/>
          <p:nvPr/>
        </p:nvSpPr>
        <p:spPr>
          <a:xfrm>
            <a:off x="0" y="2292626"/>
            <a:ext cx="4382219" cy="3551584"/>
          </a:xfrm>
          <a:prstGeom prst="flowChartInputOutpu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 algn="ctr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 algn="ctr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en-US" b="1" dirty="0"/>
              <a:t>REGISTER ORDINANCE MARRIAGES</a:t>
            </a:r>
          </a:p>
          <a:p>
            <a:pPr algn="ctr"/>
            <a:endParaRPr lang="en-US" dirty="0"/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en-US" dirty="0"/>
              <a:t>Keep the </a:t>
            </a:r>
            <a:r>
              <a:rPr lang="en-US" b="1" dirty="0"/>
              <a:t>register</a:t>
            </a:r>
            <a:r>
              <a:rPr lang="en-US" dirty="0"/>
              <a:t> of all marriages in Ghana</a:t>
            </a:r>
          </a:p>
          <a:p>
            <a:pPr marL="285750" indent="-285750" algn="ctr"/>
            <a:endParaRPr lang="en-US" dirty="0"/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dirty="0"/>
              <a:t>Christian and other marriages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Cap127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en-US" dirty="0"/>
          </a:p>
        </p:txBody>
      </p:sp>
      <p:sp>
        <p:nvSpPr>
          <p:cNvPr id="9" name="Flowchart: Data 7">
            <a:extLst>
              <a:ext uri="{FF2B5EF4-FFF2-40B4-BE49-F238E27FC236}">
                <a16:creationId xmlns:a16="http://schemas.microsoft.com/office/drawing/2014/main" id="{ACF88A5C-9111-4E3C-9AAA-A0CC7F8A88DD}"/>
              </a:ext>
            </a:extLst>
          </p:cNvPr>
          <p:cNvSpPr/>
          <p:nvPr/>
        </p:nvSpPr>
        <p:spPr>
          <a:xfrm>
            <a:off x="3907767" y="2495167"/>
            <a:ext cx="4796286" cy="3698803"/>
          </a:xfrm>
          <a:prstGeom prst="flowChartInputOutpu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Administration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of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Estates</a:t>
            </a:r>
          </a:p>
          <a:p>
            <a:pPr marL="457200" indent="-457200">
              <a:buSzPct val="90000"/>
              <a:buFont typeface="Wingdings" pitchFamily="2" charset="2"/>
              <a:buChar char="§"/>
            </a:pPr>
            <a:r>
              <a:rPr lang="en-US" kern="100" dirty="0">
                <a:ea typeface="Aptos" panose="020F0502020204030204"/>
                <a:cs typeface="Times New Roman" panose="02020603050405020304" pitchFamily="18" charset="0"/>
              </a:rPr>
              <a:t>A</a:t>
            </a:r>
            <a:r>
              <a:rPr lang="en-US" kern="100" dirty="0">
                <a:effectLst/>
                <a:ea typeface="Aptos" panose="020F0502020204030204"/>
                <a:cs typeface="Times New Roman" panose="02020603050405020304" pitchFamily="18" charset="0"/>
              </a:rPr>
              <a:t>dministering estate of deceased</a:t>
            </a:r>
          </a:p>
          <a:p>
            <a:pPr marL="457200" indent="-457200">
              <a:buSzPct val="90000"/>
              <a:buFont typeface="Wingdings" pitchFamily="2" charset="2"/>
              <a:buChar char="§"/>
            </a:pPr>
            <a:r>
              <a:rPr lang="en-US" kern="100" dirty="0">
                <a:effectLst/>
                <a:ea typeface="Aptos" panose="020F0502020204030204"/>
                <a:cs typeface="Times New Roman" panose="02020603050405020304" pitchFamily="18" charset="0"/>
              </a:rPr>
              <a:t> </a:t>
            </a:r>
            <a:r>
              <a:rPr lang="en-US" kern="100" dirty="0">
                <a:ea typeface="Aptos" panose="020F0502020204030204"/>
                <a:cs typeface="Times New Roman" panose="02020603050405020304" pitchFamily="18" charset="0"/>
              </a:rPr>
              <a:t>P</a:t>
            </a:r>
            <a:r>
              <a:rPr lang="en-US" kern="100" dirty="0">
                <a:effectLst/>
                <a:ea typeface="Aptos" panose="020F0502020204030204"/>
                <a:cs typeface="Times New Roman" panose="02020603050405020304" pitchFamily="18" charset="0"/>
              </a:rPr>
              <a:t>ayment of commuted pension</a:t>
            </a:r>
          </a:p>
          <a:p>
            <a:pPr marL="457200" indent="-457200">
              <a:buSzPct val="90000"/>
              <a:buFont typeface="Wingdings" pitchFamily="2" charset="2"/>
              <a:buChar char="§"/>
            </a:pPr>
            <a:r>
              <a:rPr lang="en-US" kern="100" dirty="0">
                <a:ea typeface="Aptos" panose="020F0502020204030204"/>
                <a:cs typeface="Times New Roman" panose="02020603050405020304" pitchFamily="18" charset="0"/>
              </a:rPr>
              <a:t>D</a:t>
            </a:r>
            <a:r>
              <a:rPr lang="en-US" kern="100" dirty="0">
                <a:effectLst/>
                <a:ea typeface="Aptos" panose="020F0502020204030204"/>
                <a:cs typeface="Times New Roman" panose="02020603050405020304" pitchFamily="18" charset="0"/>
              </a:rPr>
              <a:t>eath gratuity </a:t>
            </a:r>
          </a:p>
          <a:p>
            <a:pPr marL="457200" indent="-457200">
              <a:buSzPct val="90000"/>
              <a:buFont typeface="Wingdings" pitchFamily="2" charset="2"/>
              <a:buChar char="§"/>
            </a:pPr>
            <a:r>
              <a:rPr lang="en-US" kern="100" dirty="0">
                <a:solidFill>
                  <a:schemeClr val="bg1"/>
                </a:solidFill>
                <a:cs typeface="Times New Roman" panose="02020603050405020304" pitchFamily="18" charset="0"/>
              </a:rPr>
              <a:t>Trust administration</a:t>
            </a:r>
            <a:endParaRPr lang="en-US" dirty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pPr algn="ctr"/>
            <a:endParaRPr lang="en-US" dirty="0"/>
          </a:p>
        </p:txBody>
      </p:sp>
      <p:sp>
        <p:nvSpPr>
          <p:cNvPr id="10" name="Flowchart: Data 8">
            <a:extLst>
              <a:ext uri="{FF2B5EF4-FFF2-40B4-BE49-F238E27FC236}">
                <a16:creationId xmlns:a16="http://schemas.microsoft.com/office/drawing/2014/main" id="{28C55D23-DF07-AC50-0CDA-1A4B8D53A061}"/>
              </a:ext>
            </a:extLst>
          </p:cNvPr>
          <p:cNvSpPr/>
          <p:nvPr/>
        </p:nvSpPr>
        <p:spPr>
          <a:xfrm>
            <a:off x="8256103" y="2292626"/>
            <a:ext cx="3829880" cy="3434405"/>
          </a:xfrm>
          <a:prstGeom prst="flowChartInputOutpu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Industrial 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Property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Rights</a:t>
            </a:r>
          </a:p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EFBBA5-221B-92A6-79BC-36D47F9A6D7F}"/>
              </a:ext>
            </a:extLst>
          </p:cNvPr>
          <p:cNvSpPr txBox="1"/>
          <p:nvPr/>
        </p:nvSpPr>
        <p:spPr>
          <a:xfrm>
            <a:off x="8521144" y="3565117"/>
            <a:ext cx="2919454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  <a:cs typeface="Aharoni" panose="02010803020104030203" pitchFamily="2" charset="-79"/>
              </a:rPr>
              <a:t>Trademark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  <a:cs typeface="Aharoni" panose="02010803020104030203" pitchFamily="2" charset="-79"/>
              </a:rPr>
              <a:t>Patent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  <a:cs typeface="Aharoni" panose="02010803020104030203" pitchFamily="2" charset="-79"/>
              </a:rPr>
              <a:t>Industrial Design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  <a:cs typeface="Aharoni" panose="02010803020104030203" pitchFamily="2" charset="-79"/>
              </a:rPr>
              <a:t>Plant Variety Protection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  <a:cs typeface="Aharoni" panose="02010803020104030203" pitchFamily="2" charset="-79"/>
              </a:rPr>
              <a:t>Geographical Indication</a:t>
            </a:r>
          </a:p>
        </p:txBody>
      </p:sp>
    </p:spTree>
    <p:extLst>
      <p:ext uri="{BB962C8B-B14F-4D97-AF65-F5344CB8AC3E}">
        <p14:creationId xmlns:p14="http://schemas.microsoft.com/office/powerpoint/2010/main" val="3393989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6756082-C6DB-A8D6-9ADF-2254DE212C82}"/>
              </a:ext>
            </a:extLst>
          </p:cNvPr>
          <p:cNvGraphicFramePr/>
          <p:nvPr/>
        </p:nvGraphicFramePr>
        <p:xfrm>
          <a:off x="1229193" y="1424066"/>
          <a:ext cx="10188966" cy="4603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felt 8">
            <a:extLst>
              <a:ext uri="{FF2B5EF4-FFF2-40B4-BE49-F238E27FC236}">
                <a16:creationId xmlns:a16="http://schemas.microsoft.com/office/drawing/2014/main" id="{8A98E318-5582-097E-B70D-56270C4E9456}"/>
              </a:ext>
            </a:extLst>
          </p:cNvPr>
          <p:cNvSpPr txBox="1"/>
          <p:nvPr/>
        </p:nvSpPr>
        <p:spPr>
          <a:xfrm>
            <a:off x="570866" y="365644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Legal Framework</a:t>
            </a:r>
          </a:p>
        </p:txBody>
      </p:sp>
    </p:spTree>
    <p:extLst>
      <p:ext uri="{BB962C8B-B14F-4D97-AF65-F5344CB8AC3E}">
        <p14:creationId xmlns:p14="http://schemas.microsoft.com/office/powerpoint/2010/main" val="2314418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Ghana IP Office has transitioned to semi-automation.</a:t>
            </a:r>
          </a:p>
          <a:p>
            <a:r>
              <a:t>Manual filing persists, but data quality has improved.</a:t>
            </a:r>
          </a:p>
          <a:p>
            <a:r>
              <a:t>Africa IP Register presents opportunity for full transformation.</a:t>
            </a:r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B9D38505-BC96-C2C6-4CF6-5FCCA18771FF}"/>
              </a:ext>
            </a:extLst>
          </p:cNvPr>
          <p:cNvSpPr txBox="1"/>
          <p:nvPr/>
        </p:nvSpPr>
        <p:spPr>
          <a:xfrm>
            <a:off x="570866" y="365644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Introduction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8956A4-9CE7-1E69-EE45-BC92C4E65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ZA" sz="2000" dirty="0"/>
              <a:t>GHIPO  recognises ICT as one of the key drivers for the successful delivery of its mandate</a:t>
            </a:r>
          </a:p>
          <a:p>
            <a:pPr algn="just"/>
            <a:r>
              <a:rPr lang="en-ZA" sz="2000" dirty="0"/>
              <a:t>Use the following five (5) guiding principles</a:t>
            </a:r>
          </a:p>
          <a:p>
            <a:pPr marL="971550" lvl="1" indent="-514350" algn="just">
              <a:buFont typeface="+mj-lt"/>
              <a:buAutoNum type="romanUcPeriod"/>
            </a:pPr>
            <a:r>
              <a:rPr lang="en-GB" sz="2000" dirty="0"/>
              <a:t>Creating a business-led technology road map</a:t>
            </a:r>
            <a:endParaRPr lang="en-ZA" sz="2000" dirty="0"/>
          </a:p>
          <a:p>
            <a:pPr marL="971550" lvl="1" indent="-514350" algn="just">
              <a:buFont typeface="+mj-lt"/>
              <a:buAutoNum type="romanUcPeriod"/>
            </a:pPr>
            <a:r>
              <a:rPr lang="en-US" sz="2000" dirty="0"/>
              <a:t>Developing and upskilling talent</a:t>
            </a:r>
            <a:endParaRPr lang="en-GB" sz="2000" dirty="0"/>
          </a:p>
          <a:p>
            <a:pPr marL="971550" lvl="1" indent="-514350" algn="just">
              <a:buFont typeface="+mj-lt"/>
              <a:buAutoNum type="romanUcPeriod"/>
            </a:pPr>
            <a:r>
              <a:rPr lang="en-GB" sz="2000" dirty="0"/>
              <a:t>Shifting to a modern technology environment</a:t>
            </a:r>
          </a:p>
          <a:p>
            <a:pPr marL="971550" lvl="1" indent="-514350" algn="just">
              <a:buFont typeface="+mj-lt"/>
              <a:buAutoNum type="romanUcPeriod"/>
            </a:pPr>
            <a:r>
              <a:rPr lang="en-GB" sz="2000" dirty="0"/>
              <a:t>Focusing on data management and enrichment</a:t>
            </a:r>
          </a:p>
          <a:p>
            <a:pPr marL="971550" lvl="1" indent="-514350" algn="just">
              <a:buFont typeface="+mj-lt"/>
              <a:buAutoNum type="romanUcPeriod"/>
            </a:pPr>
            <a:r>
              <a:rPr lang="en-GB" sz="2000" dirty="0"/>
              <a:t>Driving the adoption and scaling of digital initiatives</a:t>
            </a:r>
          </a:p>
          <a:p>
            <a:endParaRPr lang="en-GH" dirty="0"/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E77A2D00-1D02-D181-3B03-582D7000A109}"/>
              </a:ext>
            </a:extLst>
          </p:cNvPr>
          <p:cNvSpPr txBox="1"/>
          <p:nvPr/>
        </p:nvSpPr>
        <p:spPr>
          <a:xfrm>
            <a:off x="570866" y="365644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IT Road Map</a:t>
            </a:r>
          </a:p>
        </p:txBody>
      </p:sp>
    </p:spTree>
    <p:extLst>
      <p:ext uri="{BB962C8B-B14F-4D97-AF65-F5344CB8AC3E}">
        <p14:creationId xmlns:p14="http://schemas.microsoft.com/office/powerpoint/2010/main" val="2742877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DC13A-74C3-FF2E-FE2C-F471D15443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Prior to IPAS the office receive trademark application record them in a register and giving them Application numbers manually. </a:t>
            </a:r>
          </a:p>
          <a:p>
            <a:r>
              <a:rPr lang="en-US" dirty="0"/>
              <a:t>Trademark examination is done manually </a:t>
            </a:r>
          </a:p>
          <a:p>
            <a:r>
              <a:rPr lang="en-US" dirty="0"/>
              <a:t>After final approval by the legal unit a registration number is assigned to the mark .</a:t>
            </a:r>
          </a:p>
          <a:p>
            <a:r>
              <a:rPr lang="en-US" dirty="0"/>
              <a:t> The applications are then compiled and submitted to the national publishing corporation. </a:t>
            </a:r>
          </a:p>
          <a:p>
            <a:r>
              <a:rPr lang="en-US" dirty="0"/>
              <a:t>Certificate is issued on expiry of the opposition period.</a:t>
            </a:r>
            <a:endParaRPr lang="en-GH" dirty="0"/>
          </a:p>
        </p:txBody>
      </p:sp>
      <p:sp>
        <p:nvSpPr>
          <p:cNvPr id="4" name="Tekstfelt 8">
            <a:extLst>
              <a:ext uri="{FF2B5EF4-FFF2-40B4-BE49-F238E27FC236}">
                <a16:creationId xmlns:a16="http://schemas.microsoft.com/office/drawing/2014/main" id="{31C26791-EADD-7377-DB15-E546372BAA4C}"/>
              </a:ext>
            </a:extLst>
          </p:cNvPr>
          <p:cNvSpPr txBox="1"/>
          <p:nvPr/>
        </p:nvSpPr>
        <p:spPr>
          <a:xfrm>
            <a:off x="500063" y="525245"/>
            <a:ext cx="909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Pre- Automation </a:t>
            </a:r>
          </a:p>
        </p:txBody>
      </p:sp>
    </p:spTree>
    <p:extLst>
      <p:ext uri="{BB962C8B-B14F-4D97-AF65-F5344CB8AC3E}">
        <p14:creationId xmlns:p14="http://schemas.microsoft.com/office/powerpoint/2010/main" val="1050164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a certificate">
            <a:extLst>
              <a:ext uri="{FF2B5EF4-FFF2-40B4-BE49-F238E27FC236}">
                <a16:creationId xmlns:a16="http://schemas.microsoft.com/office/drawing/2014/main" id="{BB105BD7-7271-19D0-D702-E20BE1E090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486" y="137031"/>
            <a:ext cx="6013529" cy="6199974"/>
          </a:xfrm>
          <a:prstGeom prst="rect">
            <a:avLst/>
          </a:prstGeom>
        </p:spPr>
      </p:pic>
      <p:sp>
        <p:nvSpPr>
          <p:cNvPr id="6" name="Tekstfelt 8">
            <a:extLst>
              <a:ext uri="{FF2B5EF4-FFF2-40B4-BE49-F238E27FC236}">
                <a16:creationId xmlns:a16="http://schemas.microsoft.com/office/drawing/2014/main" id="{5B53BE38-CF04-C9A9-BAEA-1BD94C037BF8}"/>
              </a:ext>
            </a:extLst>
          </p:cNvPr>
          <p:cNvSpPr txBox="1"/>
          <p:nvPr/>
        </p:nvSpPr>
        <p:spPr>
          <a:xfrm>
            <a:off x="570866" y="365644"/>
            <a:ext cx="38629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3600" dirty="0">
                <a:solidFill>
                  <a:schemeClr val="bg1"/>
                </a:solidFill>
                <a:highlight>
                  <a:srgbClr val="008080"/>
                </a:highlight>
              </a:rPr>
              <a:t>Manual Certificate</a:t>
            </a:r>
          </a:p>
        </p:txBody>
      </p:sp>
    </p:spTree>
    <p:extLst>
      <p:ext uri="{BB962C8B-B14F-4D97-AF65-F5344CB8AC3E}">
        <p14:creationId xmlns:p14="http://schemas.microsoft.com/office/powerpoint/2010/main" val="1365704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75A72-D116-CD6B-29EF-8FCE91EF2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H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CFD42FF-4DBF-B01A-4CCF-675F35B5C3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43" y="-1"/>
            <a:ext cx="11419114" cy="6291943"/>
          </a:xfrm>
        </p:spPr>
      </p:pic>
    </p:spTree>
    <p:extLst>
      <p:ext uri="{BB962C8B-B14F-4D97-AF65-F5344CB8AC3E}">
        <p14:creationId xmlns:p14="http://schemas.microsoft.com/office/powerpoint/2010/main" val="1464311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</TotalTime>
  <Words>459</Words>
  <Application>Microsoft Office PowerPoint</Application>
  <PresentationFormat>Widescreen</PresentationFormat>
  <Paragraphs>90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Aharoni</vt:lpstr>
      <vt:lpstr>Aptos</vt:lpstr>
      <vt:lpstr>Arial</vt:lpstr>
      <vt:lpstr>Bahnschrift</vt:lpstr>
      <vt:lpstr>Calibri</vt:lpstr>
      <vt:lpstr>Muli Black (Headings)</vt:lpstr>
      <vt:lpstr>Times New Roman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Teddy</dc:creator>
  <cp:lastModifiedBy>LENOVO</cp:lastModifiedBy>
  <cp:revision>153</cp:revision>
  <cp:lastPrinted>2024-11-01T22:02:38Z</cp:lastPrinted>
  <dcterms:created xsi:type="dcterms:W3CDTF">2024-08-17T12:17:30Z</dcterms:created>
  <dcterms:modified xsi:type="dcterms:W3CDTF">2026-04-20T12:42:19Z</dcterms:modified>
</cp:coreProperties>
</file>