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17" r:id="rId1"/>
  </p:sldMasterIdLst>
  <p:sldIdLst>
    <p:sldId id="256" r:id="rId2"/>
    <p:sldId id="260" r:id="rId3"/>
    <p:sldId id="262" r:id="rId4"/>
    <p:sldId id="263" r:id="rId5"/>
    <p:sldId id="264" r:id="rId6"/>
    <p:sldId id="266" r:id="rId7"/>
    <p:sldId id="267" r:id="rId8"/>
    <p:sldId id="268" r:id="rId9"/>
    <p:sldId id="269" r:id="rId10"/>
    <p:sldId id="272" r:id="rId11"/>
    <p:sldId id="274" r:id="rId12"/>
    <p:sldId id="275" r:id="rId13"/>
    <p:sldId id="25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3" d="100"/>
          <a:sy n="83" d="100"/>
        </p:scale>
        <p:origin x="5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29123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5647491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7730091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3764456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347585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805874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34499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92841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09223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61178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04072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05862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89513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23720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4/20/2026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80781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
        <p:nvSpPr>
          <p:cNvPr id="5" name="Date Placeholder 4"/>
          <p:cNvSpPr>
            <a:spLocks noGrp="1"/>
          </p:cNvSpPr>
          <p:nvPr>
            <p:ph type="dt" sz="half" idx="10"/>
          </p:nvPr>
        </p:nvSpPr>
        <p:spPr/>
        <p:txBody>
          <a:bodyPr/>
          <a:lstStyle/>
          <a:p>
            <a:fld id="{5586B75A-687E-405C-8A0B-8D00578BA2C3}" type="datetimeFigureOut">
              <a:rPr lang="en-US" smtClean="0"/>
              <a:pPr/>
              <a:t>4/20/2026</a:t>
            </a:fld>
            <a:endParaRPr lang="en-US" dirty="0"/>
          </a:p>
        </p:txBody>
      </p:sp>
    </p:spTree>
    <p:extLst>
      <p:ext uri="{BB962C8B-B14F-4D97-AF65-F5344CB8AC3E}">
        <p14:creationId xmlns:p14="http://schemas.microsoft.com/office/powerpoint/2010/main" val="1895107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586B75A-687E-405C-8A0B-8D00578BA2C3}" type="datetimeFigureOut">
              <a:rPr lang="en-US" smtClean="0"/>
              <a:pPr/>
              <a:t>4/20/2026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63881815"/>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 id="2147483930" r:id="rId13"/>
    <p:sldLayoutId id="2147483931" r:id="rId14"/>
    <p:sldLayoutId id="2147483932" r:id="rId15"/>
    <p:sldLayoutId id="2147483933"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781599" y="3219226"/>
            <a:ext cx="6190279" cy="384586"/>
          </a:xfrm>
          <a:noFill/>
        </p:spPr>
        <p:style>
          <a:lnRef idx="0">
            <a:scrgbClr r="0" g="0" b="0"/>
          </a:lnRef>
          <a:fillRef idx="1002">
            <a:schemeClr val="dk2"/>
          </a:fillRef>
          <a:effectRef idx="0">
            <a:scrgbClr r="0" g="0" b="0"/>
          </a:effectRef>
          <a:fontRef idx="major"/>
        </p:style>
        <p:txBody>
          <a:bodyPr>
            <a:normAutofit fontScale="92500" lnSpcReduction="20000"/>
          </a:bodyPr>
          <a:lstStyle/>
          <a:p>
            <a:pPr marL="0" indent="0" algn="ctr">
              <a:buNone/>
            </a:pPr>
            <a:r>
              <a:rPr lang="en-US" sz="2400" b="1" dirty="0">
                <a:solidFill>
                  <a:schemeClr val="accent2"/>
                </a:solidFill>
              </a:rPr>
              <a:t>Instituto da propriedade industrial</a:t>
            </a:r>
          </a:p>
          <a:p>
            <a:pPr marL="0" indent="0" algn="ctr">
              <a:buNone/>
            </a:pPr>
            <a:endParaRPr lang="en-US" sz="2400" b="1" dirty="0">
              <a:ln cap="rnd" cmpd="dbl">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miter lim="800000"/>
              </a:ln>
              <a:solidFill>
                <a:schemeClr val="accent2"/>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2737" y="1789726"/>
            <a:ext cx="1448002" cy="1362265"/>
          </a:xfrm>
          <a:prstGeom prst="rect">
            <a:avLst/>
          </a:prstGeom>
        </p:spPr>
      </p:pic>
    </p:spTree>
    <p:extLst>
      <p:ext uri="{BB962C8B-B14F-4D97-AF65-F5344CB8AC3E}">
        <p14:creationId xmlns:p14="http://schemas.microsoft.com/office/powerpoint/2010/main" val="42322110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116632"/>
            <a:ext cx="7406640" cy="731168"/>
          </a:xfrm>
        </p:spPr>
        <p:txBody>
          <a:bodyPr/>
          <a:lstStyle/>
          <a:p>
            <a:r>
              <a:rPr lang="en-US" dirty="0" smtClean="0"/>
              <a:t>Current Situation</a:t>
            </a:r>
            <a:endParaRPr lang="en-US" dirty="0"/>
          </a:p>
        </p:txBody>
      </p:sp>
      <p:sp>
        <p:nvSpPr>
          <p:cNvPr id="4" name="Slide Number Placeholder 3"/>
          <p:cNvSpPr>
            <a:spLocks noGrp="1"/>
          </p:cNvSpPr>
          <p:nvPr>
            <p:ph type="sldNum" sz="quarter" idx="12"/>
          </p:nvPr>
        </p:nvSpPr>
        <p:spPr/>
        <p:txBody>
          <a:bodyPr/>
          <a:lstStyle/>
          <a:p>
            <a:fld id="{A1880038-B8BB-49C0-8B4F-130770F724BB}" type="slidenum">
              <a:rPr lang="en-ZA" smtClean="0"/>
              <a:pPr/>
              <a:t>10</a:t>
            </a:fld>
            <a:endParaRPr lang="en-ZA"/>
          </a:p>
        </p:txBody>
      </p:sp>
      <p:sp>
        <p:nvSpPr>
          <p:cNvPr id="5" name="TextBox 4"/>
          <p:cNvSpPr txBox="1"/>
          <p:nvPr/>
        </p:nvSpPr>
        <p:spPr>
          <a:xfrm>
            <a:off x="2381252" y="1124744"/>
            <a:ext cx="2609882" cy="646331"/>
          </a:xfrm>
          <a:prstGeom prst="rect">
            <a:avLst/>
          </a:prstGeom>
          <a:noFill/>
        </p:spPr>
        <p:txBody>
          <a:bodyPr wrap="none" rtlCol="0">
            <a:spAutoFit/>
          </a:bodyPr>
          <a:lstStyle/>
          <a:p>
            <a:r>
              <a:rPr lang="en-US" sz="3600" dirty="0" smtClean="0"/>
              <a:t>IPAS4 in use</a:t>
            </a:r>
            <a:endParaRPr lang="en-US" sz="3600" dirty="0"/>
          </a:p>
        </p:txBody>
      </p:sp>
      <p:sp>
        <p:nvSpPr>
          <p:cNvPr id="6" name="Oval 5"/>
          <p:cNvSpPr/>
          <p:nvPr/>
        </p:nvSpPr>
        <p:spPr>
          <a:xfrm>
            <a:off x="2009112" y="1339897"/>
            <a:ext cx="270465" cy="216024"/>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381252" y="1771075"/>
            <a:ext cx="5966698" cy="646331"/>
          </a:xfrm>
          <a:prstGeom prst="rect">
            <a:avLst/>
          </a:prstGeom>
          <a:noFill/>
        </p:spPr>
        <p:txBody>
          <a:bodyPr wrap="none" rtlCol="0">
            <a:spAutoFit/>
          </a:bodyPr>
          <a:lstStyle/>
          <a:p>
            <a:r>
              <a:rPr lang="en-US" sz="3600" dirty="0" smtClean="0"/>
              <a:t>System acceptance by users</a:t>
            </a:r>
            <a:endParaRPr lang="en-US" sz="3600" dirty="0"/>
          </a:p>
        </p:txBody>
      </p:sp>
      <p:sp>
        <p:nvSpPr>
          <p:cNvPr id="8" name="Oval 7"/>
          <p:cNvSpPr/>
          <p:nvPr/>
        </p:nvSpPr>
        <p:spPr>
          <a:xfrm>
            <a:off x="2009112" y="1986227"/>
            <a:ext cx="270465" cy="216024"/>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3834929"/>
      </p:ext>
    </p:extLst>
  </p:cSld>
  <p:clrMapOvr>
    <a:masterClrMapping/>
  </p:clrMapOvr>
  <p:transition spd="slow">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normAutofit/>
          </a:bodyPr>
          <a:lstStyle/>
          <a:p>
            <a:r>
              <a:rPr lang="en-US" sz="2800" dirty="0" smtClean="0"/>
              <a:t>Some functionalities missing</a:t>
            </a:r>
            <a:endParaRPr lang="en-US" sz="2800" dirty="0"/>
          </a:p>
        </p:txBody>
      </p:sp>
    </p:spTree>
    <p:extLst>
      <p:ext uri="{BB962C8B-B14F-4D97-AF65-F5344CB8AC3E}">
        <p14:creationId xmlns:p14="http://schemas.microsoft.com/office/powerpoint/2010/main" val="3661841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Plans</a:t>
            </a:r>
            <a:endParaRPr lang="en-US" dirty="0"/>
          </a:p>
        </p:txBody>
      </p:sp>
      <p:sp>
        <p:nvSpPr>
          <p:cNvPr id="3" name="Content Placeholder 2"/>
          <p:cNvSpPr>
            <a:spLocks noGrp="1"/>
          </p:cNvSpPr>
          <p:nvPr>
            <p:ph idx="1"/>
          </p:nvPr>
        </p:nvSpPr>
        <p:spPr/>
        <p:txBody>
          <a:bodyPr>
            <a:normAutofit/>
          </a:bodyPr>
          <a:lstStyle/>
          <a:p>
            <a:r>
              <a:rPr lang="en-US" sz="2800" dirty="0" smtClean="0"/>
              <a:t>Implement online registration</a:t>
            </a:r>
            <a:endParaRPr lang="en-US" sz="2800" dirty="0"/>
          </a:p>
        </p:txBody>
      </p:sp>
    </p:spTree>
    <p:extLst>
      <p:ext uri="{BB962C8B-B14F-4D97-AF65-F5344CB8AC3E}">
        <p14:creationId xmlns:p14="http://schemas.microsoft.com/office/powerpoint/2010/main" val="3223081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143" y="2725273"/>
            <a:ext cx="9654202" cy="448233"/>
          </a:xfrm>
        </p:spPr>
        <p:txBody>
          <a:bodyPr>
            <a:noAutofit/>
          </a:bodyPr>
          <a:lstStyle/>
          <a:p>
            <a:r>
              <a:rPr lang="en-US" altLang="en-US" sz="2000" dirty="0" smtClean="0"/>
              <a:t>Thank </a:t>
            </a:r>
            <a:r>
              <a:rPr lang="en-US" altLang="en-US" sz="2000" dirty="0"/>
              <a:t>you for staying with us until the end. Your presence means the world to us</a:t>
            </a:r>
            <a:r>
              <a:rPr lang="en-US" altLang="en-US" sz="2000" dirty="0" smtClean="0"/>
              <a:t>.</a:t>
            </a:r>
            <a:endParaRPr lang="en-US" sz="2000" dirty="0"/>
          </a:p>
        </p:txBody>
      </p:sp>
      <p:pic>
        <p:nvPicPr>
          <p:cNvPr id="1026" name="Picture 2" descr="Pessoas apertando as mãos gesto de aperto de mão | Vetor Prem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5486" y="3173506"/>
            <a:ext cx="2705959" cy="1461045"/>
          </a:xfrm>
          <a:prstGeom prst="rect">
            <a:avLst/>
          </a:prstGeom>
          <a:gradFill>
            <a:gsLst>
              <a:gs pos="97340">
                <a:schemeClr val="accent5"/>
              </a:gs>
              <a:gs pos="100000">
                <a:schemeClr val="accent1">
                  <a:lumMod val="5000"/>
                  <a:lumOff val="95000"/>
                </a:schemeClr>
              </a:gs>
              <a:gs pos="100000">
                <a:schemeClr val="accent1">
                  <a:lumMod val="45000"/>
                  <a:lumOff val="55000"/>
                </a:schemeClr>
              </a:gs>
              <a:gs pos="81000">
                <a:schemeClr val="accent1">
                  <a:lumMod val="45000"/>
                  <a:lumOff val="55000"/>
                </a:schemeClr>
              </a:gs>
              <a:gs pos="100000">
                <a:schemeClr val="accent1">
                  <a:lumMod val="30000"/>
                  <a:lumOff val="70000"/>
                </a:schemeClr>
              </a:gs>
            </a:gsLst>
            <a:lin ang="5400000" scaled="1"/>
          </a:gradFill>
        </p:spPr>
      </p:pic>
    </p:spTree>
    <p:extLst>
      <p:ext uri="{BB962C8B-B14F-4D97-AF65-F5344CB8AC3E}">
        <p14:creationId xmlns:p14="http://schemas.microsoft.com/office/powerpoint/2010/main" val="8206248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35837" y="1340769"/>
            <a:ext cx="7734810" cy="52322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sz="2800" b="1" dirty="0" smtClean="0">
                <a:solidFill>
                  <a:schemeClr val="accent2">
                    <a:lumMod val="50000"/>
                  </a:schemeClr>
                </a:solidFill>
                <a:latin typeface="Bookman Old Style" panose="02050604050505020204" pitchFamily="18" charset="0"/>
              </a:rPr>
              <a:t>AUTOMATION STATUS IN MOZAMBIQUE</a:t>
            </a:r>
            <a:endParaRPr lang="en-US" sz="2800" b="1" dirty="0">
              <a:solidFill>
                <a:schemeClr val="accent2">
                  <a:lumMod val="50000"/>
                </a:schemeClr>
              </a:solidFill>
              <a:latin typeface="Bookman Old Style" panose="02050604050505020204" pitchFamily="18" charset="0"/>
            </a:endParaRPr>
          </a:p>
        </p:txBody>
      </p:sp>
      <p:sp>
        <p:nvSpPr>
          <p:cNvPr id="7" name="Title 1"/>
          <p:cNvSpPr txBox="1">
            <a:spLocks/>
          </p:cNvSpPr>
          <p:nvPr/>
        </p:nvSpPr>
        <p:spPr>
          <a:xfrm>
            <a:off x="4479776" y="4221088"/>
            <a:ext cx="6188224" cy="1224136"/>
          </a:xfrm>
          <a:prstGeom prst="rect">
            <a:avLst/>
          </a:prstGeom>
        </p:spPr>
        <p:txBody>
          <a:bodyPr vert="horz" anchor="b">
            <a:noAutofit/>
          </a:bodyPr>
          <a:lstStyle/>
          <a:p>
            <a:pPr defTabSz="914400">
              <a:spcBef>
                <a:spcPct val="0"/>
              </a:spcBef>
              <a:defRPr/>
            </a:pPr>
            <a:endParaRPr lang="en-ZA" sz="2000" b="1" dirty="0">
              <a:solidFill>
                <a:srgbClr val="FF0000"/>
              </a:solidFill>
              <a:latin typeface="Bookman Old Style" panose="02050604050505020204" pitchFamily="18" charset="0"/>
            </a:endParaRPr>
          </a:p>
        </p:txBody>
      </p:sp>
      <p:sp>
        <p:nvSpPr>
          <p:cNvPr id="8" name="TextBox 7"/>
          <p:cNvSpPr txBox="1"/>
          <p:nvPr/>
        </p:nvSpPr>
        <p:spPr>
          <a:xfrm>
            <a:off x="4079776" y="3057926"/>
            <a:ext cx="2292615" cy="400110"/>
          </a:xfrm>
          <a:prstGeom prst="rect">
            <a:avLst/>
          </a:prstGeom>
          <a:noFill/>
        </p:spPr>
        <p:txBody>
          <a:bodyPr wrap="none" rtlCol="0">
            <a:spAutoFit/>
          </a:bodyPr>
          <a:lstStyle/>
          <a:p>
            <a:r>
              <a:rPr lang="en-US" sz="2000" b="1" dirty="0" smtClean="0">
                <a:solidFill>
                  <a:schemeClr val="accent2">
                    <a:lumMod val="50000"/>
                  </a:schemeClr>
                </a:solidFill>
                <a:latin typeface="Bookman Old Style" panose="02050604050505020204" pitchFamily="18" charset="0"/>
              </a:rPr>
              <a:t>By </a:t>
            </a:r>
            <a:r>
              <a:rPr lang="en-US" sz="2000" b="1" dirty="0" err="1" smtClean="0">
                <a:solidFill>
                  <a:schemeClr val="accent2">
                    <a:lumMod val="50000"/>
                  </a:schemeClr>
                </a:solidFill>
                <a:latin typeface="Bookman Old Style" panose="02050604050505020204" pitchFamily="18" charset="0"/>
              </a:rPr>
              <a:t>Calvina</a:t>
            </a:r>
            <a:r>
              <a:rPr lang="en-US" sz="2000" b="1" dirty="0" smtClean="0">
                <a:solidFill>
                  <a:schemeClr val="accent2">
                    <a:lumMod val="50000"/>
                  </a:schemeClr>
                </a:solidFill>
                <a:latin typeface="Bookman Old Style" panose="02050604050505020204" pitchFamily="18" charset="0"/>
              </a:rPr>
              <a:t> Give</a:t>
            </a:r>
            <a:endParaRPr lang="en-US" sz="2000" b="1" dirty="0">
              <a:solidFill>
                <a:schemeClr val="accent2">
                  <a:lumMod val="50000"/>
                </a:schemeClr>
              </a:solidFill>
              <a:latin typeface="Bookman Old Style" panose="02050604050505020204" pitchFamily="18" charset="0"/>
            </a:endParaRPr>
          </a:p>
        </p:txBody>
      </p:sp>
      <p:sp>
        <p:nvSpPr>
          <p:cNvPr id="9" name="TextBox 8"/>
          <p:cNvSpPr txBox="1"/>
          <p:nvPr/>
        </p:nvSpPr>
        <p:spPr>
          <a:xfrm>
            <a:off x="3092258" y="5938664"/>
            <a:ext cx="6957354" cy="461665"/>
          </a:xfrm>
          <a:prstGeom prst="rect">
            <a:avLst/>
          </a:prstGeom>
          <a:noFill/>
        </p:spPr>
        <p:txBody>
          <a:bodyPr wrap="none" rtlCol="0">
            <a:spAutoFit/>
          </a:bodyPr>
          <a:lstStyle/>
          <a:p>
            <a:r>
              <a:rPr lang="en-US" sz="2400" b="1" dirty="0" smtClean="0">
                <a:solidFill>
                  <a:schemeClr val="accent2">
                    <a:lumMod val="50000"/>
                  </a:schemeClr>
                </a:solidFill>
                <a:latin typeface="Bookman Old Style" panose="02050604050505020204" pitchFamily="18" charset="0"/>
              </a:rPr>
              <a:t>Mozambique, Maputo, 20 to 24 April 2026</a:t>
            </a:r>
            <a:endParaRPr lang="en-US" sz="2400" b="1" dirty="0">
              <a:solidFill>
                <a:schemeClr val="accent2">
                  <a:lumMod val="50000"/>
                </a:schemeClr>
              </a:solidFill>
              <a:latin typeface="Bookman Old Style" panose="02050604050505020204" pitchFamily="18" charset="0"/>
            </a:endParaRPr>
          </a:p>
        </p:txBody>
      </p:sp>
      <p:sp>
        <p:nvSpPr>
          <p:cNvPr id="10" name="Slide Number Placeholder 9"/>
          <p:cNvSpPr>
            <a:spLocks noGrp="1"/>
          </p:cNvSpPr>
          <p:nvPr>
            <p:ph type="sldNum" sz="quarter" idx="12"/>
          </p:nvPr>
        </p:nvSpPr>
        <p:spPr/>
        <p:txBody>
          <a:bodyPr/>
          <a:lstStyle/>
          <a:p>
            <a:fld id="{A1880038-B8BB-49C0-8B4F-130770F724BB}" type="slidenum">
              <a:rPr lang="en-ZA" smtClean="0"/>
              <a:pPr/>
              <a:t>2</a:t>
            </a:fld>
            <a:endParaRPr lang="en-ZA"/>
          </a:p>
        </p:txBody>
      </p:sp>
    </p:spTree>
    <p:extLst>
      <p:ext uri="{BB962C8B-B14F-4D97-AF65-F5344CB8AC3E}">
        <p14:creationId xmlns:p14="http://schemas.microsoft.com/office/powerpoint/2010/main" val="30421228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7467600" cy="706090"/>
          </a:xfrm>
        </p:spPr>
        <p:txBody>
          <a:bodyPr>
            <a:normAutofit/>
          </a:bodyPr>
          <a:lstStyle/>
          <a:p>
            <a:r>
              <a:rPr lang="en-ZA" b="1" dirty="0" smtClean="0">
                <a:solidFill>
                  <a:schemeClr val="accent2">
                    <a:lumMod val="50000"/>
                  </a:schemeClr>
                </a:solidFill>
              </a:rPr>
              <a:t>The</a:t>
            </a:r>
            <a:r>
              <a:rPr lang="en-ZA" b="1" dirty="0" smtClean="0">
                <a:solidFill>
                  <a:schemeClr val="accent2">
                    <a:lumMod val="50000"/>
                  </a:schemeClr>
                </a:solidFill>
              </a:rPr>
              <a:t> </a:t>
            </a:r>
            <a:r>
              <a:rPr lang="en-ZA" b="1" dirty="0" smtClean="0">
                <a:solidFill>
                  <a:schemeClr val="accent2">
                    <a:lumMod val="50000"/>
                  </a:schemeClr>
                </a:solidFill>
              </a:rPr>
              <a:t>IPI</a:t>
            </a:r>
            <a:endParaRPr lang="en-ZA" b="1" dirty="0">
              <a:solidFill>
                <a:schemeClr val="accent2">
                  <a:lumMod val="50000"/>
                </a:schemeClr>
              </a:solidFill>
            </a:endParaRPr>
          </a:p>
        </p:txBody>
      </p:sp>
      <p:sp>
        <p:nvSpPr>
          <p:cNvPr id="3" name="Content Placeholder 2"/>
          <p:cNvSpPr>
            <a:spLocks noGrp="1"/>
          </p:cNvSpPr>
          <p:nvPr>
            <p:ph idx="1"/>
          </p:nvPr>
        </p:nvSpPr>
        <p:spPr>
          <a:xfrm>
            <a:off x="1981200" y="1268760"/>
            <a:ext cx="8291264" cy="3888432"/>
          </a:xfrm>
        </p:spPr>
        <p:txBody>
          <a:bodyPr>
            <a:noAutofit/>
          </a:bodyPr>
          <a:lstStyle/>
          <a:p>
            <a:pPr>
              <a:buSzPct val="90000"/>
              <a:buFont typeface="Century Schoolbook" pitchFamily="18" charset="0"/>
              <a:buChar char="§"/>
            </a:pPr>
            <a:r>
              <a:rPr lang="en-US" sz="2000" dirty="0" smtClean="0">
                <a:solidFill>
                  <a:schemeClr val="tx1"/>
                </a:solidFill>
              </a:rPr>
              <a:t>Establishment</a:t>
            </a:r>
            <a:r>
              <a:rPr lang="en-US" sz="2000" dirty="0">
                <a:solidFill>
                  <a:schemeClr val="tx1"/>
                </a:solidFill>
              </a:rPr>
              <a:t>: The IPI was established by Decree No. 50/2003 of November </a:t>
            </a:r>
            <a:r>
              <a:rPr lang="en-US" sz="2000" dirty="0" smtClean="0">
                <a:solidFill>
                  <a:schemeClr val="tx1"/>
                </a:solidFill>
              </a:rPr>
              <a:t>24</a:t>
            </a:r>
          </a:p>
          <a:p>
            <a:pPr>
              <a:buSzPct val="90000"/>
              <a:buFont typeface="Century Schoolbook" pitchFamily="18" charset="0"/>
              <a:buChar char="§"/>
            </a:pPr>
            <a:r>
              <a:rPr lang="en-US" sz="2000" dirty="0" smtClean="0">
                <a:solidFill>
                  <a:schemeClr val="tx1"/>
                </a:solidFill>
              </a:rPr>
              <a:t>IPI</a:t>
            </a:r>
            <a:r>
              <a:rPr lang="en-US" sz="2000" dirty="0">
                <a:solidFill>
                  <a:schemeClr val="tx1"/>
                </a:solidFill>
              </a:rPr>
              <a:t>: </a:t>
            </a:r>
            <a:r>
              <a:rPr lang="en-US" sz="2000" dirty="0" smtClean="0">
                <a:solidFill>
                  <a:schemeClr val="tx1"/>
                </a:solidFill>
              </a:rPr>
              <a:t>is </a:t>
            </a:r>
            <a:r>
              <a:rPr lang="en-US" sz="2000" dirty="0">
                <a:solidFill>
                  <a:schemeClr val="tx1"/>
                </a:solidFill>
              </a:rPr>
              <a:t>a public institution, operating under the sectoral oversight of the Minister of Economy (institutional restructuring led to the transfer of responsibility from the Ministry of Industry and Commerce to the Ministry of Economy) and under the financial oversight of the Minister of </a:t>
            </a:r>
            <a:r>
              <a:rPr lang="en-US" sz="2000" dirty="0" smtClean="0">
                <a:solidFill>
                  <a:schemeClr val="tx1"/>
                </a:solidFill>
              </a:rPr>
              <a:t>Finance</a:t>
            </a:r>
          </a:p>
          <a:p>
            <a:pPr>
              <a:buSzPct val="90000"/>
              <a:buFont typeface="Century Schoolbook" pitchFamily="18" charset="0"/>
              <a:buChar char="§"/>
            </a:pPr>
            <a:r>
              <a:rPr lang="en-US" sz="2000" dirty="0" smtClean="0">
                <a:solidFill>
                  <a:schemeClr val="tx1"/>
                </a:solidFill>
              </a:rPr>
              <a:t>Mission</a:t>
            </a:r>
            <a:r>
              <a:rPr lang="en-US" sz="2000" dirty="0">
                <a:solidFill>
                  <a:schemeClr val="tx1"/>
                </a:solidFill>
              </a:rPr>
              <a:t>: Administration and registration of industrial property </a:t>
            </a:r>
            <a:r>
              <a:rPr lang="en-US" sz="2000" dirty="0" smtClean="0">
                <a:solidFill>
                  <a:schemeClr val="tx1"/>
                </a:solidFill>
              </a:rPr>
              <a:t>rights</a:t>
            </a:r>
          </a:p>
          <a:p>
            <a:pPr>
              <a:buSzPct val="90000"/>
              <a:buFont typeface="Century Schoolbook" pitchFamily="18" charset="0"/>
              <a:buChar char="§"/>
            </a:pPr>
            <a:r>
              <a:rPr lang="en-US" sz="2000" dirty="0" smtClean="0">
                <a:solidFill>
                  <a:schemeClr val="tx1"/>
                </a:solidFill>
              </a:rPr>
              <a:t>Human </a:t>
            </a:r>
            <a:r>
              <a:rPr lang="en-US" sz="2000" dirty="0">
                <a:solidFill>
                  <a:schemeClr val="tx1"/>
                </a:solidFill>
              </a:rPr>
              <a:t>Resources: </a:t>
            </a:r>
            <a:r>
              <a:rPr lang="en-US" sz="2000" dirty="0" smtClean="0">
                <a:solidFill>
                  <a:schemeClr val="tx1"/>
                </a:solidFill>
              </a:rPr>
              <a:t>there are currently 63 </a:t>
            </a:r>
            <a:r>
              <a:rPr lang="en-US" sz="2000" dirty="0">
                <a:solidFill>
                  <a:schemeClr val="tx1"/>
                </a:solidFill>
              </a:rPr>
              <a:t>employees, distributed among the headquarters and </a:t>
            </a:r>
            <a:r>
              <a:rPr lang="en-US" sz="2000" dirty="0" smtClean="0">
                <a:solidFill>
                  <a:schemeClr val="tx1"/>
                </a:solidFill>
              </a:rPr>
              <a:t>regional offices</a:t>
            </a:r>
            <a:endParaRPr lang="en-ZA" sz="2000" dirty="0">
              <a:solidFill>
                <a:schemeClr val="tx1"/>
              </a:solidFill>
            </a:endParaRPr>
          </a:p>
        </p:txBody>
      </p:sp>
      <p:sp>
        <p:nvSpPr>
          <p:cNvPr id="4" name="Slide Number Placeholder 3"/>
          <p:cNvSpPr>
            <a:spLocks noGrp="1"/>
          </p:cNvSpPr>
          <p:nvPr>
            <p:ph type="sldNum" sz="quarter" idx="12"/>
          </p:nvPr>
        </p:nvSpPr>
        <p:spPr>
          <a:xfrm>
            <a:off x="10058400" y="5734050"/>
            <a:ext cx="609600" cy="520700"/>
          </a:xfrm>
        </p:spPr>
        <p:txBody>
          <a:bodyPr/>
          <a:lstStyle/>
          <a:p>
            <a:fld id="{A1880038-B8BB-49C0-8B4F-130770F724BB}" type="slidenum">
              <a:rPr lang="en-ZA" smtClean="0">
                <a:solidFill>
                  <a:schemeClr val="tx1"/>
                </a:solidFill>
              </a:rPr>
              <a:pPr/>
              <a:t>3</a:t>
            </a:fld>
            <a:endParaRPr lang="en-ZA">
              <a:solidFill>
                <a:schemeClr val="tx1"/>
              </a:solidFill>
            </a:endParaRPr>
          </a:p>
        </p:txBody>
      </p:sp>
      <p:sp>
        <p:nvSpPr>
          <p:cNvPr id="5" name="TextBox 4"/>
          <p:cNvSpPr txBox="1"/>
          <p:nvPr/>
        </p:nvSpPr>
        <p:spPr>
          <a:xfrm>
            <a:off x="2279576" y="4870004"/>
            <a:ext cx="2148345" cy="369332"/>
          </a:xfrm>
          <a:prstGeom prst="rect">
            <a:avLst/>
          </a:prstGeom>
          <a:noFill/>
        </p:spPr>
        <p:txBody>
          <a:bodyPr wrap="none" rtlCol="0">
            <a:spAutoFit/>
          </a:bodyPr>
          <a:lstStyle/>
          <a:p>
            <a:r>
              <a:rPr lang="pt-PT" b="1" i="1" dirty="0" err="1" smtClean="0"/>
              <a:t>Headquarters</a:t>
            </a:r>
            <a:r>
              <a:rPr lang="pt-PT" dirty="0" smtClean="0"/>
              <a:t>: 54 </a:t>
            </a:r>
            <a:endParaRPr lang="en-US" dirty="0"/>
          </a:p>
        </p:txBody>
      </p:sp>
      <p:sp>
        <p:nvSpPr>
          <p:cNvPr id="8" name="TextBox 7"/>
          <p:cNvSpPr txBox="1"/>
          <p:nvPr/>
        </p:nvSpPr>
        <p:spPr>
          <a:xfrm>
            <a:off x="2279576" y="5260955"/>
            <a:ext cx="3659976" cy="369332"/>
          </a:xfrm>
          <a:prstGeom prst="rect">
            <a:avLst/>
          </a:prstGeom>
          <a:noFill/>
        </p:spPr>
        <p:txBody>
          <a:bodyPr wrap="none" rtlCol="0">
            <a:spAutoFit/>
          </a:bodyPr>
          <a:lstStyle/>
          <a:p>
            <a:r>
              <a:rPr lang="pt-PT" b="1" i="1" dirty="0" smtClean="0"/>
              <a:t>Regional </a:t>
            </a:r>
            <a:r>
              <a:rPr lang="pt-PT" b="1" i="1" dirty="0" err="1" smtClean="0"/>
              <a:t>Delegation</a:t>
            </a:r>
            <a:r>
              <a:rPr lang="pt-PT" b="1" i="1" dirty="0" smtClean="0"/>
              <a:t> - </a:t>
            </a:r>
            <a:r>
              <a:rPr lang="pt-PT" b="1" i="1" dirty="0" err="1" smtClean="0"/>
              <a:t>Center</a:t>
            </a:r>
            <a:r>
              <a:rPr lang="pt-PT" dirty="0" smtClean="0"/>
              <a:t>: 5 </a:t>
            </a:r>
            <a:endParaRPr lang="en-US" dirty="0"/>
          </a:p>
        </p:txBody>
      </p:sp>
      <p:sp>
        <p:nvSpPr>
          <p:cNvPr id="9" name="TextBox 8"/>
          <p:cNvSpPr txBox="1"/>
          <p:nvPr/>
        </p:nvSpPr>
        <p:spPr>
          <a:xfrm>
            <a:off x="2279576" y="5676900"/>
            <a:ext cx="3549370" cy="369332"/>
          </a:xfrm>
          <a:prstGeom prst="rect">
            <a:avLst/>
          </a:prstGeom>
          <a:noFill/>
        </p:spPr>
        <p:txBody>
          <a:bodyPr wrap="none" rtlCol="0">
            <a:spAutoFit/>
          </a:bodyPr>
          <a:lstStyle/>
          <a:p>
            <a:r>
              <a:rPr lang="pt-PT" b="1" i="1" dirty="0" smtClean="0"/>
              <a:t>Regional </a:t>
            </a:r>
            <a:r>
              <a:rPr lang="pt-PT" b="1" i="1" dirty="0" err="1" smtClean="0"/>
              <a:t>Delegation</a:t>
            </a:r>
            <a:r>
              <a:rPr lang="pt-PT" b="1" i="1" dirty="0" smtClean="0"/>
              <a:t> - </a:t>
            </a:r>
            <a:r>
              <a:rPr lang="pt-PT" b="1" i="1" dirty="0" err="1" smtClean="0"/>
              <a:t>North</a:t>
            </a:r>
            <a:r>
              <a:rPr lang="pt-PT" dirty="0" smtClean="0"/>
              <a:t>: </a:t>
            </a:r>
            <a:r>
              <a:rPr lang="pt-PT" dirty="0"/>
              <a:t>4</a:t>
            </a:r>
            <a:r>
              <a:rPr lang="pt-PT" dirty="0" smtClean="0"/>
              <a:t> </a:t>
            </a:r>
            <a:endParaRPr lang="en-US" dirty="0"/>
          </a:p>
        </p:txBody>
      </p:sp>
    </p:spTree>
    <p:extLst>
      <p:ext uri="{BB962C8B-B14F-4D97-AF65-F5344CB8AC3E}">
        <p14:creationId xmlns:p14="http://schemas.microsoft.com/office/powerpoint/2010/main" val="25366522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1116" y="575074"/>
            <a:ext cx="1556453" cy="136189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2229" y="2477287"/>
            <a:ext cx="1440366" cy="1591798"/>
          </a:xfrm>
          <a:prstGeom prst="rect">
            <a:avLst/>
          </a:prstGeom>
        </p:spPr>
      </p:pic>
      <p:sp>
        <p:nvSpPr>
          <p:cNvPr id="2" name="Title 1"/>
          <p:cNvSpPr>
            <a:spLocks noGrp="1"/>
          </p:cNvSpPr>
          <p:nvPr>
            <p:ph type="title"/>
          </p:nvPr>
        </p:nvSpPr>
        <p:spPr>
          <a:xfrm>
            <a:off x="1981200" y="274639"/>
            <a:ext cx="7467600" cy="677603"/>
          </a:xfrm>
        </p:spPr>
        <p:txBody>
          <a:bodyPr>
            <a:normAutofit/>
          </a:bodyPr>
          <a:lstStyle/>
          <a:p>
            <a:r>
              <a:rPr lang="en-ZA" b="1" dirty="0" smtClean="0">
                <a:solidFill>
                  <a:schemeClr val="accent2">
                    <a:lumMod val="50000"/>
                  </a:schemeClr>
                </a:solidFill>
              </a:rPr>
              <a:t>Geographic Location</a:t>
            </a:r>
            <a:endParaRPr lang="en-ZA" b="1" dirty="0">
              <a:solidFill>
                <a:schemeClr val="accent2">
                  <a:lumMod val="50000"/>
                </a:schemeClr>
              </a:solidFill>
            </a:endParaRPr>
          </a:p>
        </p:txBody>
      </p:sp>
      <p:sp>
        <p:nvSpPr>
          <p:cNvPr id="3" name="Content Placeholder 2"/>
          <p:cNvSpPr>
            <a:spLocks noGrp="1"/>
          </p:cNvSpPr>
          <p:nvPr>
            <p:ph idx="1"/>
          </p:nvPr>
        </p:nvSpPr>
        <p:spPr>
          <a:xfrm>
            <a:off x="1919536" y="1340769"/>
            <a:ext cx="8229600" cy="4525963"/>
          </a:xfrm>
        </p:spPr>
        <p:txBody>
          <a:bodyPr/>
          <a:lstStyle/>
          <a:p>
            <a:endParaRPr lang="en-ZA" dirty="0" smtClean="0"/>
          </a:p>
          <a:p>
            <a:endParaRPr lang="en-ZA" dirty="0" smtClean="0"/>
          </a:p>
          <a:p>
            <a:pPr>
              <a:buNone/>
            </a:pPr>
            <a:endParaRPr lang="en-ZA" dirty="0" smtClean="0"/>
          </a:p>
          <a:p>
            <a:pPr>
              <a:buNone/>
            </a:pPr>
            <a:endParaRPr lang="en-ZA" dirty="0" smtClean="0"/>
          </a:p>
          <a:p>
            <a:endParaRPr lang="en-ZA" dirty="0" smtClean="0"/>
          </a:p>
          <a:p>
            <a:pPr>
              <a:buNone/>
            </a:pPr>
            <a:endParaRPr lang="en-ZA" dirty="0" smtClean="0"/>
          </a:p>
          <a:p>
            <a:pPr>
              <a:buNone/>
            </a:pPr>
            <a:endParaRPr lang="en-ZA" dirty="0"/>
          </a:p>
        </p:txBody>
      </p:sp>
      <p:sp>
        <p:nvSpPr>
          <p:cNvPr id="15" name="Slide Number Placeholder 14"/>
          <p:cNvSpPr>
            <a:spLocks noGrp="1"/>
          </p:cNvSpPr>
          <p:nvPr>
            <p:ph type="sldNum" sz="quarter" idx="12"/>
          </p:nvPr>
        </p:nvSpPr>
        <p:spPr>
          <a:xfrm>
            <a:off x="10058400" y="5734050"/>
            <a:ext cx="609600" cy="520700"/>
          </a:xfrm>
        </p:spPr>
        <p:txBody>
          <a:bodyPr/>
          <a:lstStyle/>
          <a:p>
            <a:fld id="{A1880038-B8BB-49C0-8B4F-130770F724BB}" type="slidenum">
              <a:rPr lang="en-ZA" smtClean="0">
                <a:solidFill>
                  <a:schemeClr val="tx1"/>
                </a:solidFill>
              </a:rPr>
              <a:pPr/>
              <a:t>4</a:t>
            </a:fld>
            <a:endParaRPr lang="en-ZA">
              <a:solidFill>
                <a:schemeClr val="tx1"/>
              </a:solidFill>
            </a:endParaRPr>
          </a:p>
        </p:txBody>
      </p:sp>
      <p:pic>
        <p:nvPicPr>
          <p:cNvPr id="1026" name="Picture 2" descr="E:\map mozambique.png"/>
          <p:cNvPicPr>
            <a:picLocks noChangeAspect="1" noChangeArrowheads="1"/>
          </p:cNvPicPr>
          <p:nvPr/>
        </p:nvPicPr>
        <p:blipFill>
          <a:blip r:embed="rId4" cstate="print"/>
          <a:srcRect/>
          <a:stretch>
            <a:fillRect/>
          </a:stretch>
        </p:blipFill>
        <p:spPr bwMode="auto">
          <a:xfrm>
            <a:off x="1741242" y="952241"/>
            <a:ext cx="4291928" cy="5673634"/>
          </a:xfrm>
          <a:prstGeom prst="rect">
            <a:avLst/>
          </a:prstGeom>
          <a:noFill/>
        </p:spPr>
      </p:pic>
      <p:sp>
        <p:nvSpPr>
          <p:cNvPr id="6" name="TextBox 5"/>
          <p:cNvSpPr txBox="1"/>
          <p:nvPr/>
        </p:nvSpPr>
        <p:spPr>
          <a:xfrm>
            <a:off x="6801676" y="1769946"/>
            <a:ext cx="4093044" cy="369332"/>
          </a:xfrm>
          <a:prstGeom prst="rect">
            <a:avLst/>
          </a:prstGeom>
          <a:noFill/>
        </p:spPr>
        <p:txBody>
          <a:bodyPr wrap="none" rtlCol="0">
            <a:spAutoFit/>
          </a:bodyPr>
          <a:lstStyle/>
          <a:p>
            <a:r>
              <a:rPr lang="pt-PT" dirty="0" smtClean="0"/>
              <a:t>Regional </a:t>
            </a:r>
            <a:r>
              <a:rPr lang="pt-PT" dirty="0" err="1" smtClean="0"/>
              <a:t>Delegation</a:t>
            </a:r>
            <a:r>
              <a:rPr lang="pt-PT" dirty="0" smtClean="0"/>
              <a:t> - </a:t>
            </a:r>
            <a:r>
              <a:rPr lang="pt-PT" dirty="0" err="1" smtClean="0"/>
              <a:t>North</a:t>
            </a:r>
            <a:r>
              <a:rPr lang="pt-PT" dirty="0" smtClean="0"/>
              <a:t>: </a:t>
            </a:r>
            <a:r>
              <a:rPr lang="pt-PT" dirty="0"/>
              <a:t>Nampula</a:t>
            </a:r>
            <a:endParaRPr lang="en-US" dirty="0"/>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26374" y="5103494"/>
            <a:ext cx="1459074" cy="1316876"/>
          </a:xfrm>
          <a:prstGeom prst="rect">
            <a:avLst/>
          </a:prstGeom>
        </p:spPr>
      </p:pic>
      <p:sp>
        <p:nvSpPr>
          <p:cNvPr id="19" name="TextBox 18"/>
          <p:cNvSpPr txBox="1"/>
          <p:nvPr/>
        </p:nvSpPr>
        <p:spPr>
          <a:xfrm>
            <a:off x="5715000" y="3871911"/>
            <a:ext cx="3841373" cy="369332"/>
          </a:xfrm>
          <a:prstGeom prst="rect">
            <a:avLst/>
          </a:prstGeom>
          <a:noFill/>
        </p:spPr>
        <p:txBody>
          <a:bodyPr wrap="none" rtlCol="0">
            <a:spAutoFit/>
          </a:bodyPr>
          <a:lstStyle/>
          <a:p>
            <a:r>
              <a:rPr lang="pt-PT" dirty="0" smtClean="0"/>
              <a:t>Regional </a:t>
            </a:r>
            <a:r>
              <a:rPr lang="pt-PT" dirty="0" err="1" smtClean="0"/>
              <a:t>Delegation</a:t>
            </a:r>
            <a:r>
              <a:rPr lang="pt-PT" dirty="0" smtClean="0"/>
              <a:t> - </a:t>
            </a:r>
            <a:r>
              <a:rPr lang="pt-PT" dirty="0" err="1" smtClean="0"/>
              <a:t>Center</a:t>
            </a:r>
            <a:r>
              <a:rPr lang="pt-PT" dirty="0" smtClean="0"/>
              <a:t>: </a:t>
            </a:r>
            <a:r>
              <a:rPr lang="pt-PT" dirty="0"/>
              <a:t>Beira</a:t>
            </a:r>
            <a:endParaRPr lang="en-US" dirty="0"/>
          </a:p>
        </p:txBody>
      </p:sp>
      <p:sp>
        <p:nvSpPr>
          <p:cNvPr id="22" name="TextBox 21"/>
          <p:cNvSpPr txBox="1"/>
          <p:nvPr/>
        </p:nvSpPr>
        <p:spPr>
          <a:xfrm>
            <a:off x="4991979" y="6256543"/>
            <a:ext cx="2488182" cy="369332"/>
          </a:xfrm>
          <a:prstGeom prst="rect">
            <a:avLst/>
          </a:prstGeom>
          <a:noFill/>
        </p:spPr>
        <p:txBody>
          <a:bodyPr wrap="none" rtlCol="0">
            <a:spAutoFit/>
          </a:bodyPr>
          <a:lstStyle/>
          <a:p>
            <a:r>
              <a:rPr lang="pt-PT" dirty="0" err="1" smtClean="0"/>
              <a:t>Headquarters</a:t>
            </a:r>
            <a:r>
              <a:rPr lang="pt-PT" dirty="0" smtClean="0"/>
              <a:t>: </a:t>
            </a:r>
            <a:r>
              <a:rPr lang="pt-PT" dirty="0"/>
              <a:t>Maputo</a:t>
            </a:r>
            <a:endParaRPr lang="en-US" dirty="0"/>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00134" y="1188589"/>
            <a:ext cx="388890" cy="377497"/>
          </a:xfrm>
          <a:prstGeom prst="rect">
            <a:avLst/>
          </a:prstGeom>
        </p:spPr>
      </p:pic>
      <p:sp>
        <p:nvSpPr>
          <p:cNvPr id="13" name="TextBox 12"/>
          <p:cNvSpPr txBox="1"/>
          <p:nvPr/>
        </p:nvSpPr>
        <p:spPr>
          <a:xfrm>
            <a:off x="9719855" y="1163017"/>
            <a:ext cx="743721" cy="461665"/>
          </a:xfrm>
          <a:prstGeom prst="rect">
            <a:avLst/>
          </a:prstGeom>
          <a:noFill/>
        </p:spPr>
        <p:txBody>
          <a:bodyPr wrap="square" rtlCol="0">
            <a:spAutoFit/>
          </a:bodyPr>
          <a:lstStyle/>
          <a:p>
            <a:r>
              <a:rPr lang="pt-PT" sz="2400" dirty="0" smtClean="0">
                <a:latin typeface="Bookman Old Style" panose="02050604050505020204" pitchFamily="18" charset="0"/>
              </a:rPr>
              <a:t>=4</a:t>
            </a:r>
            <a:endParaRPr lang="en-US" sz="2400" dirty="0">
              <a:latin typeface="Bookman Old Style" panose="02050604050505020204" pitchFamily="18" charset="0"/>
            </a:endParaRPr>
          </a:p>
        </p:txBody>
      </p:sp>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73939" y="3165971"/>
            <a:ext cx="388890" cy="377497"/>
          </a:xfrm>
          <a:prstGeom prst="rect">
            <a:avLst/>
          </a:prstGeom>
        </p:spPr>
      </p:pic>
      <p:sp>
        <p:nvSpPr>
          <p:cNvPr id="27" name="TextBox 26"/>
          <p:cNvSpPr txBox="1"/>
          <p:nvPr/>
        </p:nvSpPr>
        <p:spPr>
          <a:xfrm>
            <a:off x="8512062" y="3156349"/>
            <a:ext cx="608275" cy="461665"/>
          </a:xfrm>
          <a:prstGeom prst="rect">
            <a:avLst/>
          </a:prstGeom>
          <a:noFill/>
        </p:spPr>
        <p:txBody>
          <a:bodyPr wrap="square" rtlCol="0">
            <a:spAutoFit/>
          </a:bodyPr>
          <a:lstStyle/>
          <a:p>
            <a:r>
              <a:rPr lang="pt-PT" sz="2400" dirty="0" smtClean="0">
                <a:latin typeface="Bookman Old Style" panose="02050604050505020204" pitchFamily="18" charset="0"/>
              </a:rPr>
              <a:t>=5</a:t>
            </a:r>
            <a:endParaRPr lang="en-US" sz="2400" dirty="0">
              <a:latin typeface="Bookman Old Style" panose="02050604050505020204" pitchFamily="18" charset="0"/>
            </a:endParaRPr>
          </a:p>
        </p:txBody>
      </p:sp>
      <p:sp>
        <p:nvSpPr>
          <p:cNvPr id="29" name="TextBox 28"/>
          <p:cNvSpPr txBox="1"/>
          <p:nvPr/>
        </p:nvSpPr>
        <p:spPr>
          <a:xfrm>
            <a:off x="6730128" y="5428663"/>
            <a:ext cx="950049" cy="461665"/>
          </a:xfrm>
          <a:prstGeom prst="rect">
            <a:avLst/>
          </a:prstGeom>
          <a:noFill/>
        </p:spPr>
        <p:txBody>
          <a:bodyPr wrap="square" rtlCol="0">
            <a:spAutoFit/>
          </a:bodyPr>
          <a:lstStyle/>
          <a:p>
            <a:r>
              <a:rPr lang="pt-PT" sz="2400" dirty="0" smtClean="0">
                <a:latin typeface="Bookman Old Style" panose="02050604050505020204" pitchFamily="18" charset="0"/>
              </a:rPr>
              <a:t>=54</a:t>
            </a:r>
            <a:endParaRPr lang="en-US" sz="2400" dirty="0">
              <a:latin typeface="Bookman Old Style" panose="02050604050505020204" pitchFamily="18" charset="0"/>
            </a:endParaRPr>
          </a:p>
        </p:txBody>
      </p:sp>
      <p:cxnSp>
        <p:nvCxnSpPr>
          <p:cNvPr id="9" name="Curved Connector 8"/>
          <p:cNvCxnSpPr/>
          <p:nvPr/>
        </p:nvCxnSpPr>
        <p:spPr>
          <a:xfrm flipV="1">
            <a:off x="3843438" y="3273186"/>
            <a:ext cx="3504501" cy="731878"/>
          </a:xfrm>
          <a:prstGeom prst="curvedConnector3">
            <a:avLst/>
          </a:prstGeom>
          <a:ln w="57150">
            <a:solidFill>
              <a:srgbClr val="B78A47"/>
            </a:solidFill>
            <a:tailEnd type="triangle"/>
          </a:ln>
          <a:effectLst>
            <a:innerShdw blurRad="63500" dist="50800" dir="18900000">
              <a:prstClr val="black">
                <a:alpha val="50000"/>
              </a:prstClr>
            </a:innerShdw>
          </a:effectLst>
          <a:scene3d>
            <a:camera prst="orthographicFront"/>
            <a:lightRig rig="threePt" dir="t"/>
          </a:scene3d>
          <a:sp3d>
            <a:bevelT/>
          </a:sp3d>
        </p:spPr>
        <p:style>
          <a:lnRef idx="1">
            <a:schemeClr val="accent3"/>
          </a:lnRef>
          <a:fillRef idx="0">
            <a:schemeClr val="accent3"/>
          </a:fillRef>
          <a:effectRef idx="0">
            <a:schemeClr val="accent3"/>
          </a:effectRef>
          <a:fontRef idx="minor">
            <a:schemeClr val="tx1"/>
          </a:fontRef>
        </p:style>
      </p:cxnSp>
      <p:cxnSp>
        <p:nvCxnSpPr>
          <p:cNvPr id="23" name="Curved Connector 22"/>
          <p:cNvCxnSpPr/>
          <p:nvPr/>
        </p:nvCxnSpPr>
        <p:spPr>
          <a:xfrm flipV="1">
            <a:off x="5889440" y="1377336"/>
            <a:ext cx="2478944" cy="856520"/>
          </a:xfrm>
          <a:prstGeom prst="curvedConnector3">
            <a:avLst>
              <a:gd name="adj1" fmla="val 39405"/>
            </a:avLst>
          </a:prstGeom>
          <a:ln w="57150">
            <a:solidFill>
              <a:srgbClr val="00B050"/>
            </a:solidFill>
            <a:tailEnd type="triangle"/>
          </a:ln>
          <a:effectLst>
            <a:innerShdw blurRad="63500" dist="50800" dir="18900000">
              <a:prstClr val="black">
                <a:alpha val="50000"/>
              </a:prstClr>
            </a:innerShdw>
          </a:effectLst>
          <a:scene3d>
            <a:camera prst="orthographicFront"/>
            <a:lightRig rig="threePt" dir="t"/>
          </a:scene3d>
          <a:sp3d>
            <a:bevelT/>
          </a:sp3d>
        </p:spPr>
        <p:style>
          <a:lnRef idx="1">
            <a:schemeClr val="accent3"/>
          </a:lnRef>
          <a:fillRef idx="0">
            <a:schemeClr val="accent3"/>
          </a:fillRef>
          <a:effectRef idx="0">
            <a:schemeClr val="accent3"/>
          </a:effectRef>
          <a:fontRef idx="minor">
            <a:schemeClr val="tx1"/>
          </a:fontRef>
        </p:style>
      </p:cxnSp>
      <p:pic>
        <p:nvPicPr>
          <p:cNvPr id="31" name="Picture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20590" y="4449626"/>
            <a:ext cx="1826725" cy="1826725"/>
          </a:xfrm>
          <a:prstGeom prst="rect">
            <a:avLst/>
          </a:prstGeom>
        </p:spPr>
      </p:pic>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09887" y="5442888"/>
            <a:ext cx="388890" cy="377497"/>
          </a:xfrm>
          <a:prstGeom prst="rect">
            <a:avLst/>
          </a:prstGeom>
        </p:spPr>
      </p:pic>
      <p:cxnSp>
        <p:nvCxnSpPr>
          <p:cNvPr id="33" name="Curved Connector 32"/>
          <p:cNvCxnSpPr/>
          <p:nvPr/>
        </p:nvCxnSpPr>
        <p:spPr>
          <a:xfrm flipV="1">
            <a:off x="2855640" y="5342630"/>
            <a:ext cx="2434734" cy="852546"/>
          </a:xfrm>
          <a:prstGeom prst="curvedConnector3">
            <a:avLst>
              <a:gd name="adj1" fmla="val 50000"/>
            </a:avLst>
          </a:prstGeom>
          <a:ln w="57150">
            <a:solidFill>
              <a:srgbClr val="D32B67"/>
            </a:solidFill>
            <a:tailEnd type="triangle"/>
          </a:ln>
          <a:effectLst>
            <a:innerShdw blurRad="63500" dist="50800" dir="18900000">
              <a:prstClr val="black">
                <a:alpha val="50000"/>
              </a:prstClr>
            </a:innerShdw>
          </a:effectLst>
          <a:scene3d>
            <a:camera prst="orthographicFront"/>
            <a:lightRig rig="threePt" dir="t"/>
          </a:scene3d>
          <a:sp3d>
            <a:bevelT/>
          </a:sp3d>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2260814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randombar(horizont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ppt_w</p:attrName>
                                        </p:attrNameLst>
                                      </p:cBhvr>
                                      <p:tavLst>
                                        <p:tav tm="0">
                                          <p:val>
                                            <p:fltVal val="0"/>
                                          </p:val>
                                        </p:tav>
                                        <p:tav tm="100000">
                                          <p:val>
                                            <p:strVal val="#ppt_w"/>
                                          </p:val>
                                        </p:tav>
                                      </p:tavLst>
                                    </p:anim>
                                    <p:anim calcmode="lin" valueType="num">
                                      <p:cBhvr>
                                        <p:cTn id="41" dur="1000" fill="hold"/>
                                        <p:tgtEl>
                                          <p:spTgt spid="9"/>
                                        </p:tgtEl>
                                        <p:attrNameLst>
                                          <p:attrName>ppt_h</p:attrName>
                                        </p:attrNameLst>
                                      </p:cBhvr>
                                      <p:tavLst>
                                        <p:tav tm="0">
                                          <p:val>
                                            <p:fltVal val="0"/>
                                          </p:val>
                                        </p:tav>
                                        <p:tav tm="100000">
                                          <p:val>
                                            <p:strVal val="#ppt_h"/>
                                          </p:val>
                                        </p:tav>
                                      </p:tavLst>
                                    </p:anim>
                                    <p:anim calcmode="lin" valueType="num">
                                      <p:cBhvr>
                                        <p:cTn id="42" dur="1000" fill="hold"/>
                                        <p:tgtEl>
                                          <p:spTgt spid="9"/>
                                        </p:tgtEl>
                                        <p:attrNameLst>
                                          <p:attrName>style.rotation</p:attrName>
                                        </p:attrNameLst>
                                      </p:cBhvr>
                                      <p:tavLst>
                                        <p:tav tm="0">
                                          <p:val>
                                            <p:fltVal val="90"/>
                                          </p:val>
                                        </p:tav>
                                        <p:tav tm="100000">
                                          <p:val>
                                            <p:fltVal val="0"/>
                                          </p:val>
                                        </p:tav>
                                      </p:tavLst>
                                    </p:anim>
                                    <p:animEffect transition="in" filter="fade">
                                      <p:cBhvr>
                                        <p:cTn id="43" dur="10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80">
                                          <p:stCondLst>
                                            <p:cond delay="0"/>
                                          </p:stCondLst>
                                        </p:cTn>
                                        <p:tgtEl>
                                          <p:spTgt spid="5"/>
                                        </p:tgtEl>
                                      </p:cBhvr>
                                    </p:animEffect>
                                    <p:anim calcmode="lin" valueType="num">
                                      <p:cBhvr>
                                        <p:cTn id="4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54" dur="26">
                                          <p:stCondLst>
                                            <p:cond delay="650"/>
                                          </p:stCondLst>
                                        </p:cTn>
                                        <p:tgtEl>
                                          <p:spTgt spid="5"/>
                                        </p:tgtEl>
                                      </p:cBhvr>
                                      <p:to x="100000" y="60000"/>
                                    </p:animScale>
                                    <p:animScale>
                                      <p:cBhvr>
                                        <p:cTn id="55" dur="166" decel="50000">
                                          <p:stCondLst>
                                            <p:cond delay="676"/>
                                          </p:stCondLst>
                                        </p:cTn>
                                        <p:tgtEl>
                                          <p:spTgt spid="5"/>
                                        </p:tgtEl>
                                      </p:cBhvr>
                                      <p:to x="100000" y="100000"/>
                                    </p:animScale>
                                    <p:animScale>
                                      <p:cBhvr>
                                        <p:cTn id="56" dur="26">
                                          <p:stCondLst>
                                            <p:cond delay="1312"/>
                                          </p:stCondLst>
                                        </p:cTn>
                                        <p:tgtEl>
                                          <p:spTgt spid="5"/>
                                        </p:tgtEl>
                                      </p:cBhvr>
                                      <p:to x="100000" y="80000"/>
                                    </p:animScale>
                                    <p:animScale>
                                      <p:cBhvr>
                                        <p:cTn id="57" dur="166" decel="50000">
                                          <p:stCondLst>
                                            <p:cond delay="1338"/>
                                          </p:stCondLst>
                                        </p:cTn>
                                        <p:tgtEl>
                                          <p:spTgt spid="5"/>
                                        </p:tgtEl>
                                      </p:cBhvr>
                                      <p:to x="100000" y="100000"/>
                                    </p:animScale>
                                    <p:animScale>
                                      <p:cBhvr>
                                        <p:cTn id="58" dur="26">
                                          <p:stCondLst>
                                            <p:cond delay="1642"/>
                                          </p:stCondLst>
                                        </p:cTn>
                                        <p:tgtEl>
                                          <p:spTgt spid="5"/>
                                        </p:tgtEl>
                                      </p:cBhvr>
                                      <p:to x="100000" y="90000"/>
                                    </p:animScale>
                                    <p:animScale>
                                      <p:cBhvr>
                                        <p:cTn id="59" dur="166" decel="50000">
                                          <p:stCondLst>
                                            <p:cond delay="1668"/>
                                          </p:stCondLst>
                                        </p:cTn>
                                        <p:tgtEl>
                                          <p:spTgt spid="5"/>
                                        </p:tgtEl>
                                      </p:cBhvr>
                                      <p:to x="100000" y="100000"/>
                                    </p:animScale>
                                    <p:animScale>
                                      <p:cBhvr>
                                        <p:cTn id="60" dur="26">
                                          <p:stCondLst>
                                            <p:cond delay="1808"/>
                                          </p:stCondLst>
                                        </p:cTn>
                                        <p:tgtEl>
                                          <p:spTgt spid="5"/>
                                        </p:tgtEl>
                                      </p:cBhvr>
                                      <p:to x="100000" y="95000"/>
                                    </p:animScale>
                                    <p:animScale>
                                      <p:cBhvr>
                                        <p:cTn id="61" dur="166" decel="50000">
                                          <p:stCondLst>
                                            <p:cond delay="1834"/>
                                          </p:stCondLst>
                                        </p:cTn>
                                        <p:tgtEl>
                                          <p:spTgt spid="5"/>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45" presetClass="entr" presetSubtype="0" fill="hold" nodeType="click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2000"/>
                                        <p:tgtEl>
                                          <p:spTgt spid="26"/>
                                        </p:tgtEl>
                                      </p:cBhvr>
                                    </p:animEffect>
                                    <p:anim calcmode="lin" valueType="num">
                                      <p:cBhvr>
                                        <p:cTn id="67" dur="2000" fill="hold"/>
                                        <p:tgtEl>
                                          <p:spTgt spid="26"/>
                                        </p:tgtEl>
                                        <p:attrNameLst>
                                          <p:attrName>ppt_w</p:attrName>
                                        </p:attrNameLst>
                                      </p:cBhvr>
                                      <p:tavLst>
                                        <p:tav tm="0" fmla="#ppt_w*sin(2.5*pi*$)">
                                          <p:val>
                                            <p:fltVal val="0"/>
                                          </p:val>
                                        </p:tav>
                                        <p:tav tm="100000">
                                          <p:val>
                                            <p:fltVal val="1"/>
                                          </p:val>
                                        </p:tav>
                                      </p:tavLst>
                                    </p:anim>
                                    <p:anim calcmode="lin" valueType="num">
                                      <p:cBhvr>
                                        <p:cTn id="68" dur="20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1" presetClass="entr" presetSubtype="1"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heel(1)">
                                      <p:cBhvr>
                                        <p:cTn id="73" dur="2000"/>
                                        <p:tgtEl>
                                          <p:spTgt spid="27"/>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nodeType="click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500" fill="hold"/>
                                        <p:tgtEl>
                                          <p:spTgt spid="23"/>
                                        </p:tgtEl>
                                        <p:attrNameLst>
                                          <p:attrName>ppt_w</p:attrName>
                                        </p:attrNameLst>
                                      </p:cBhvr>
                                      <p:tavLst>
                                        <p:tav tm="0">
                                          <p:val>
                                            <p:fltVal val="0"/>
                                          </p:val>
                                        </p:tav>
                                        <p:tav tm="100000">
                                          <p:val>
                                            <p:strVal val="#ppt_w"/>
                                          </p:val>
                                        </p:tav>
                                      </p:tavLst>
                                    </p:anim>
                                    <p:anim calcmode="lin" valueType="num">
                                      <p:cBhvr>
                                        <p:cTn id="79" dur="500" fill="hold"/>
                                        <p:tgtEl>
                                          <p:spTgt spid="23"/>
                                        </p:tgtEl>
                                        <p:attrNameLst>
                                          <p:attrName>ppt_h</p:attrName>
                                        </p:attrNameLst>
                                      </p:cBhvr>
                                      <p:tavLst>
                                        <p:tav tm="0">
                                          <p:val>
                                            <p:fltVal val="0"/>
                                          </p:val>
                                        </p:tav>
                                        <p:tav tm="100000">
                                          <p:val>
                                            <p:strVal val="#ppt_h"/>
                                          </p:val>
                                        </p:tav>
                                      </p:tavLst>
                                    </p:anim>
                                    <p:animEffect transition="in" filter="fade">
                                      <p:cBhvr>
                                        <p:cTn id="80" dur="500"/>
                                        <p:tgtEl>
                                          <p:spTgt spid="23"/>
                                        </p:tgtEl>
                                      </p:cBhvr>
                                    </p:animEffect>
                                  </p:childTnLst>
                                </p:cTn>
                              </p:par>
                            </p:childTnLst>
                          </p:cTn>
                        </p:par>
                      </p:childTnLst>
                    </p:cTn>
                  </p:par>
                  <p:par>
                    <p:cTn id="81" fill="hold">
                      <p:stCondLst>
                        <p:cond delay="indefinite"/>
                      </p:stCondLst>
                      <p:childTnLst>
                        <p:par>
                          <p:cTn id="82" fill="hold">
                            <p:stCondLst>
                              <p:cond delay="0"/>
                            </p:stCondLst>
                            <p:childTnLst>
                              <p:par>
                                <p:cTn id="83" presetID="14" presetClass="entr" presetSubtype="10" fill="hold" grpId="0" nodeType="click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randombar(horizontal)">
                                      <p:cBhvr>
                                        <p:cTn id="85" dur="500"/>
                                        <p:tgtEl>
                                          <p:spTgt spid="6"/>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nodeType="click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p:cTn id="90" dur="1000" fill="hold"/>
                                        <p:tgtEl>
                                          <p:spTgt spid="10"/>
                                        </p:tgtEl>
                                        <p:attrNameLst>
                                          <p:attrName>ppt_w</p:attrName>
                                        </p:attrNameLst>
                                      </p:cBhvr>
                                      <p:tavLst>
                                        <p:tav tm="0">
                                          <p:val>
                                            <p:fltVal val="0"/>
                                          </p:val>
                                        </p:tav>
                                        <p:tav tm="100000">
                                          <p:val>
                                            <p:strVal val="#ppt_w"/>
                                          </p:val>
                                        </p:tav>
                                      </p:tavLst>
                                    </p:anim>
                                    <p:anim calcmode="lin" valueType="num">
                                      <p:cBhvr>
                                        <p:cTn id="91" dur="1000" fill="hold"/>
                                        <p:tgtEl>
                                          <p:spTgt spid="10"/>
                                        </p:tgtEl>
                                        <p:attrNameLst>
                                          <p:attrName>ppt_h</p:attrName>
                                        </p:attrNameLst>
                                      </p:cBhvr>
                                      <p:tavLst>
                                        <p:tav tm="0">
                                          <p:val>
                                            <p:fltVal val="0"/>
                                          </p:val>
                                        </p:tav>
                                        <p:tav tm="100000">
                                          <p:val>
                                            <p:strVal val="#ppt_h"/>
                                          </p:val>
                                        </p:tav>
                                      </p:tavLst>
                                    </p:anim>
                                    <p:anim calcmode="lin" valueType="num">
                                      <p:cBhvr>
                                        <p:cTn id="92" dur="1000" fill="hold"/>
                                        <p:tgtEl>
                                          <p:spTgt spid="10"/>
                                        </p:tgtEl>
                                        <p:attrNameLst>
                                          <p:attrName>style.rotation</p:attrName>
                                        </p:attrNameLst>
                                      </p:cBhvr>
                                      <p:tavLst>
                                        <p:tav tm="0">
                                          <p:val>
                                            <p:fltVal val="90"/>
                                          </p:val>
                                        </p:tav>
                                        <p:tav tm="100000">
                                          <p:val>
                                            <p:fltVal val="0"/>
                                          </p:val>
                                        </p:tav>
                                      </p:tavLst>
                                    </p:anim>
                                    <p:animEffect transition="in" filter="fade">
                                      <p:cBhvr>
                                        <p:cTn id="93" dur="1000"/>
                                        <p:tgtEl>
                                          <p:spTgt spid="10"/>
                                        </p:tgtEl>
                                      </p:cBhvr>
                                    </p:animEffect>
                                  </p:childTnLst>
                                </p:cTn>
                              </p:par>
                            </p:childTnLst>
                          </p:cTn>
                        </p:par>
                      </p:childTnLst>
                    </p:cTn>
                  </p:par>
                  <p:par>
                    <p:cTn id="94" fill="hold">
                      <p:stCondLst>
                        <p:cond delay="indefinite"/>
                      </p:stCondLst>
                      <p:childTnLst>
                        <p:par>
                          <p:cTn id="95" fill="hold">
                            <p:stCondLst>
                              <p:cond delay="0"/>
                            </p:stCondLst>
                            <p:childTnLst>
                              <p:par>
                                <p:cTn id="96" presetID="31" presetClass="entr" presetSubtype="0" fill="hold" nodeType="click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p:cTn id="98" dur="1000" fill="hold"/>
                                        <p:tgtEl>
                                          <p:spTgt spid="12"/>
                                        </p:tgtEl>
                                        <p:attrNameLst>
                                          <p:attrName>ppt_w</p:attrName>
                                        </p:attrNameLst>
                                      </p:cBhvr>
                                      <p:tavLst>
                                        <p:tav tm="0">
                                          <p:val>
                                            <p:fltVal val="0"/>
                                          </p:val>
                                        </p:tav>
                                        <p:tav tm="100000">
                                          <p:val>
                                            <p:strVal val="#ppt_w"/>
                                          </p:val>
                                        </p:tav>
                                      </p:tavLst>
                                    </p:anim>
                                    <p:anim calcmode="lin" valueType="num">
                                      <p:cBhvr>
                                        <p:cTn id="99" dur="1000" fill="hold"/>
                                        <p:tgtEl>
                                          <p:spTgt spid="12"/>
                                        </p:tgtEl>
                                        <p:attrNameLst>
                                          <p:attrName>ppt_h</p:attrName>
                                        </p:attrNameLst>
                                      </p:cBhvr>
                                      <p:tavLst>
                                        <p:tav tm="0">
                                          <p:val>
                                            <p:fltVal val="0"/>
                                          </p:val>
                                        </p:tav>
                                        <p:tav tm="100000">
                                          <p:val>
                                            <p:strVal val="#ppt_h"/>
                                          </p:val>
                                        </p:tav>
                                      </p:tavLst>
                                    </p:anim>
                                    <p:anim calcmode="lin" valueType="num">
                                      <p:cBhvr>
                                        <p:cTn id="100" dur="1000" fill="hold"/>
                                        <p:tgtEl>
                                          <p:spTgt spid="12"/>
                                        </p:tgtEl>
                                        <p:attrNameLst>
                                          <p:attrName>style.rotation</p:attrName>
                                        </p:attrNameLst>
                                      </p:cBhvr>
                                      <p:tavLst>
                                        <p:tav tm="0">
                                          <p:val>
                                            <p:fltVal val="90"/>
                                          </p:val>
                                        </p:tav>
                                        <p:tav tm="100000">
                                          <p:val>
                                            <p:fltVal val="0"/>
                                          </p:val>
                                        </p:tav>
                                      </p:tavLst>
                                    </p:anim>
                                    <p:animEffect transition="in" filter="fade">
                                      <p:cBhvr>
                                        <p:cTn id="101" dur="1000"/>
                                        <p:tgtEl>
                                          <p:spTgt spid="12"/>
                                        </p:tgtEl>
                                      </p:cBhvr>
                                    </p:animEffect>
                                  </p:childTnLst>
                                </p:cTn>
                              </p:par>
                            </p:childTnLst>
                          </p:cTn>
                        </p:par>
                      </p:childTnLst>
                    </p:cTn>
                  </p:par>
                  <p:par>
                    <p:cTn id="102" fill="hold">
                      <p:stCondLst>
                        <p:cond delay="indefinite"/>
                      </p:stCondLst>
                      <p:childTnLst>
                        <p:par>
                          <p:cTn id="103" fill="hold">
                            <p:stCondLst>
                              <p:cond delay="0"/>
                            </p:stCondLst>
                            <p:childTnLst>
                              <p:par>
                                <p:cTn id="104" presetID="31" presetClass="entr" presetSubtype="0" fill="hold" grpId="0" nodeType="clickEffect">
                                  <p:stCondLst>
                                    <p:cond delay="0"/>
                                  </p:stCondLst>
                                  <p:childTnLst>
                                    <p:set>
                                      <p:cBhvr>
                                        <p:cTn id="105" dur="1" fill="hold">
                                          <p:stCondLst>
                                            <p:cond delay="0"/>
                                          </p:stCondLst>
                                        </p:cTn>
                                        <p:tgtEl>
                                          <p:spTgt spid="13"/>
                                        </p:tgtEl>
                                        <p:attrNameLst>
                                          <p:attrName>style.visibility</p:attrName>
                                        </p:attrNameLst>
                                      </p:cBhvr>
                                      <p:to>
                                        <p:strVal val="visible"/>
                                      </p:to>
                                    </p:set>
                                    <p:anim calcmode="lin" valueType="num">
                                      <p:cBhvr>
                                        <p:cTn id="106" dur="1000" fill="hold"/>
                                        <p:tgtEl>
                                          <p:spTgt spid="13"/>
                                        </p:tgtEl>
                                        <p:attrNameLst>
                                          <p:attrName>ppt_w</p:attrName>
                                        </p:attrNameLst>
                                      </p:cBhvr>
                                      <p:tavLst>
                                        <p:tav tm="0">
                                          <p:val>
                                            <p:fltVal val="0"/>
                                          </p:val>
                                        </p:tav>
                                        <p:tav tm="100000">
                                          <p:val>
                                            <p:strVal val="#ppt_w"/>
                                          </p:val>
                                        </p:tav>
                                      </p:tavLst>
                                    </p:anim>
                                    <p:anim calcmode="lin" valueType="num">
                                      <p:cBhvr>
                                        <p:cTn id="107" dur="1000" fill="hold"/>
                                        <p:tgtEl>
                                          <p:spTgt spid="13"/>
                                        </p:tgtEl>
                                        <p:attrNameLst>
                                          <p:attrName>ppt_h</p:attrName>
                                        </p:attrNameLst>
                                      </p:cBhvr>
                                      <p:tavLst>
                                        <p:tav tm="0">
                                          <p:val>
                                            <p:fltVal val="0"/>
                                          </p:val>
                                        </p:tav>
                                        <p:tav tm="100000">
                                          <p:val>
                                            <p:strVal val="#ppt_h"/>
                                          </p:val>
                                        </p:tav>
                                      </p:tavLst>
                                    </p:anim>
                                    <p:anim calcmode="lin" valueType="num">
                                      <p:cBhvr>
                                        <p:cTn id="108" dur="1000" fill="hold"/>
                                        <p:tgtEl>
                                          <p:spTgt spid="13"/>
                                        </p:tgtEl>
                                        <p:attrNameLst>
                                          <p:attrName>style.rotation</p:attrName>
                                        </p:attrNameLst>
                                      </p:cBhvr>
                                      <p:tavLst>
                                        <p:tav tm="0">
                                          <p:val>
                                            <p:fltVal val="90"/>
                                          </p:val>
                                        </p:tav>
                                        <p:tav tm="100000">
                                          <p:val>
                                            <p:fltVal val="0"/>
                                          </p:val>
                                        </p:tav>
                                      </p:tavLst>
                                    </p:anim>
                                    <p:animEffect transition="in" filter="fade">
                                      <p:cBhvr>
                                        <p:cTn id="109" dur="1000"/>
                                        <p:tgtEl>
                                          <p:spTgt spid="13"/>
                                        </p:tgtEl>
                                      </p:cBhvr>
                                    </p:animEffect>
                                  </p:childTnLst>
                                </p:cTn>
                              </p:par>
                            </p:childTnLst>
                          </p:cTn>
                        </p:par>
                      </p:childTnLst>
                    </p:cTn>
                  </p:par>
                  <p:par>
                    <p:cTn id="110" fill="hold">
                      <p:stCondLst>
                        <p:cond delay="indefinite"/>
                      </p:stCondLst>
                      <p:childTnLst>
                        <p:par>
                          <p:cTn id="111" fill="hold">
                            <p:stCondLst>
                              <p:cond delay="0"/>
                            </p:stCondLst>
                            <p:childTnLst>
                              <p:par>
                                <p:cTn id="112" presetID="53" presetClass="entr" presetSubtype="16" fill="hold" nodeType="clickEffect">
                                  <p:stCondLst>
                                    <p:cond delay="0"/>
                                  </p:stCondLst>
                                  <p:childTnLst>
                                    <p:set>
                                      <p:cBhvr>
                                        <p:cTn id="113" dur="1" fill="hold">
                                          <p:stCondLst>
                                            <p:cond delay="0"/>
                                          </p:stCondLst>
                                        </p:cTn>
                                        <p:tgtEl>
                                          <p:spTgt spid="17"/>
                                        </p:tgtEl>
                                        <p:attrNameLst>
                                          <p:attrName>style.visibility</p:attrName>
                                        </p:attrNameLst>
                                      </p:cBhvr>
                                      <p:to>
                                        <p:strVal val="visible"/>
                                      </p:to>
                                    </p:set>
                                    <p:anim calcmode="lin" valueType="num">
                                      <p:cBhvr>
                                        <p:cTn id="114" dur="500" fill="hold"/>
                                        <p:tgtEl>
                                          <p:spTgt spid="17"/>
                                        </p:tgtEl>
                                        <p:attrNameLst>
                                          <p:attrName>ppt_w</p:attrName>
                                        </p:attrNameLst>
                                      </p:cBhvr>
                                      <p:tavLst>
                                        <p:tav tm="0">
                                          <p:val>
                                            <p:fltVal val="0"/>
                                          </p:val>
                                        </p:tav>
                                        <p:tav tm="100000">
                                          <p:val>
                                            <p:strVal val="#ppt_w"/>
                                          </p:val>
                                        </p:tav>
                                      </p:tavLst>
                                    </p:anim>
                                    <p:anim calcmode="lin" valueType="num">
                                      <p:cBhvr>
                                        <p:cTn id="115" dur="500" fill="hold"/>
                                        <p:tgtEl>
                                          <p:spTgt spid="17"/>
                                        </p:tgtEl>
                                        <p:attrNameLst>
                                          <p:attrName>ppt_h</p:attrName>
                                        </p:attrNameLst>
                                      </p:cBhvr>
                                      <p:tavLst>
                                        <p:tav tm="0">
                                          <p:val>
                                            <p:fltVal val="0"/>
                                          </p:val>
                                        </p:tav>
                                        <p:tav tm="100000">
                                          <p:val>
                                            <p:strVal val="#ppt_h"/>
                                          </p:val>
                                        </p:tav>
                                      </p:tavLst>
                                    </p:anim>
                                    <p:animEffect transition="in" filter="fade">
                                      <p:cBhvr>
                                        <p:cTn id="1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22" grpId="0"/>
      <p:bldP spid="13" grpId="0"/>
      <p:bldP spid="27"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260648"/>
            <a:ext cx="7406640" cy="731168"/>
          </a:xfrm>
        </p:spPr>
        <p:txBody>
          <a:bodyPr>
            <a:normAutofit/>
          </a:bodyPr>
          <a:lstStyle/>
          <a:p>
            <a:r>
              <a:rPr lang="en-US" b="1" dirty="0" smtClean="0">
                <a:solidFill>
                  <a:schemeClr val="accent2">
                    <a:lumMod val="50000"/>
                  </a:schemeClr>
                </a:solidFill>
              </a:rPr>
              <a:t>Organic Structure</a:t>
            </a:r>
            <a:endParaRPr lang="en-US" b="1" dirty="0">
              <a:solidFill>
                <a:schemeClr val="accent2">
                  <a:lumMod val="50000"/>
                </a:schemeClr>
              </a:solidFill>
            </a:endParaRPr>
          </a:p>
        </p:txBody>
      </p:sp>
      <p:sp>
        <p:nvSpPr>
          <p:cNvPr id="4" name="Slide Number Placeholder 3"/>
          <p:cNvSpPr>
            <a:spLocks noGrp="1"/>
          </p:cNvSpPr>
          <p:nvPr>
            <p:ph type="sldNum" sz="quarter" idx="12"/>
          </p:nvPr>
        </p:nvSpPr>
        <p:spPr>
          <a:xfrm>
            <a:off x="10058400" y="5734050"/>
            <a:ext cx="609600" cy="520700"/>
          </a:xfrm>
        </p:spPr>
        <p:txBody>
          <a:bodyPr/>
          <a:lstStyle/>
          <a:p>
            <a:fld id="{A1880038-B8BB-49C0-8B4F-130770F724BB}" type="slidenum">
              <a:rPr lang="en-ZA" smtClean="0"/>
              <a:pPr/>
              <a:t>5</a:t>
            </a:fld>
            <a:endParaRPr lang="en-ZA"/>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2" y="1019350"/>
            <a:ext cx="8712968" cy="4948628"/>
          </a:xfrm>
        </p:spPr>
      </p:pic>
    </p:spTree>
    <p:extLst>
      <p:ext uri="{BB962C8B-B14F-4D97-AF65-F5344CB8AC3E}">
        <p14:creationId xmlns:p14="http://schemas.microsoft.com/office/powerpoint/2010/main" val="6743831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116632"/>
            <a:ext cx="7406640" cy="936104"/>
          </a:xfrm>
        </p:spPr>
        <p:txBody>
          <a:bodyPr>
            <a:normAutofit/>
          </a:bodyPr>
          <a:lstStyle/>
          <a:p>
            <a:r>
              <a:rPr lang="pt-PT" b="1" dirty="0" smtClean="0">
                <a:solidFill>
                  <a:schemeClr val="accent2">
                    <a:lumMod val="50000"/>
                  </a:schemeClr>
                </a:solidFill>
              </a:rPr>
              <a:t>Legal </a:t>
            </a:r>
            <a:r>
              <a:rPr lang="pt-PT" b="1" dirty="0" err="1" smtClean="0">
                <a:solidFill>
                  <a:schemeClr val="accent2">
                    <a:lumMod val="50000"/>
                  </a:schemeClr>
                </a:solidFill>
              </a:rPr>
              <a:t>Legal</a:t>
            </a:r>
            <a:r>
              <a:rPr lang="pt-PT" b="1" dirty="0" smtClean="0">
                <a:solidFill>
                  <a:schemeClr val="accent2">
                    <a:lumMod val="50000"/>
                  </a:schemeClr>
                </a:solidFill>
              </a:rPr>
              <a:t> Framework</a:t>
            </a:r>
            <a:endParaRPr lang="en-US" b="1" dirty="0">
              <a:solidFill>
                <a:schemeClr val="accent2">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5520" y="1052737"/>
            <a:ext cx="8660678" cy="5171093"/>
          </a:xfrm>
        </p:spPr>
      </p:pic>
      <p:sp>
        <p:nvSpPr>
          <p:cNvPr id="4" name="Slide Number Placeholder 3"/>
          <p:cNvSpPr>
            <a:spLocks noGrp="1"/>
          </p:cNvSpPr>
          <p:nvPr>
            <p:ph type="sldNum" sz="quarter" idx="12"/>
          </p:nvPr>
        </p:nvSpPr>
        <p:spPr/>
        <p:txBody>
          <a:bodyPr/>
          <a:lstStyle/>
          <a:p>
            <a:fld id="{A1880038-B8BB-49C0-8B4F-130770F724BB}" type="slidenum">
              <a:rPr lang="en-ZA" smtClean="0"/>
              <a:pPr/>
              <a:t>6</a:t>
            </a:fld>
            <a:endParaRPr lang="en-ZA"/>
          </a:p>
        </p:txBody>
      </p:sp>
    </p:spTree>
    <p:extLst>
      <p:ext uri="{BB962C8B-B14F-4D97-AF65-F5344CB8AC3E}">
        <p14:creationId xmlns:p14="http://schemas.microsoft.com/office/powerpoint/2010/main" val="1477000288"/>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116632"/>
            <a:ext cx="8640960" cy="864096"/>
          </a:xfrm>
        </p:spPr>
        <p:txBody>
          <a:bodyPr>
            <a:normAutofit fontScale="90000"/>
          </a:bodyPr>
          <a:lstStyle/>
          <a:p>
            <a:r>
              <a:rPr lang="pt-PT" b="1" dirty="0">
                <a:solidFill>
                  <a:schemeClr val="accent2">
                    <a:lumMod val="50000"/>
                  </a:schemeClr>
                </a:solidFill>
              </a:rPr>
              <a:t>Evolução do Sistema de Automação da PI</a:t>
            </a:r>
            <a:endParaRPr lang="en-US" b="1" dirty="0">
              <a:solidFill>
                <a:schemeClr val="accent2">
                  <a:lumMod val="50000"/>
                </a:schemeClr>
              </a:solidFill>
            </a:endParaRPr>
          </a:p>
        </p:txBody>
      </p:sp>
      <p:sp>
        <p:nvSpPr>
          <p:cNvPr id="4" name="Slide Number Placeholder 3"/>
          <p:cNvSpPr>
            <a:spLocks noGrp="1"/>
          </p:cNvSpPr>
          <p:nvPr>
            <p:ph type="sldNum" sz="quarter" idx="12"/>
          </p:nvPr>
        </p:nvSpPr>
        <p:spPr/>
        <p:txBody>
          <a:bodyPr/>
          <a:lstStyle/>
          <a:p>
            <a:fld id="{A1880038-B8BB-49C0-8B4F-130770F724BB}" type="slidenum">
              <a:rPr lang="en-ZA" smtClean="0"/>
              <a:pPr/>
              <a:t>7</a:t>
            </a:fld>
            <a:endParaRPr lang="en-ZA"/>
          </a:p>
        </p:txBody>
      </p:sp>
      <p:sp>
        <p:nvSpPr>
          <p:cNvPr id="5" name="TextBox 4"/>
          <p:cNvSpPr txBox="1"/>
          <p:nvPr/>
        </p:nvSpPr>
        <p:spPr>
          <a:xfrm>
            <a:off x="1847529" y="1012293"/>
            <a:ext cx="3318537" cy="369332"/>
          </a:xfrm>
          <a:prstGeom prst="rect">
            <a:avLst/>
          </a:prstGeom>
          <a:solidFill>
            <a:schemeClr val="accent4">
              <a:lumMod val="40000"/>
              <a:lumOff val="60000"/>
            </a:schemeClr>
          </a:solidFill>
        </p:spPr>
        <p:txBody>
          <a:bodyPr wrap="none" rtlCol="0">
            <a:spAutoFit/>
          </a:bodyPr>
          <a:lstStyle/>
          <a:p>
            <a:r>
              <a:rPr lang="pt-PT" b="1" dirty="0"/>
              <a:t>1999 a </a:t>
            </a:r>
            <a:r>
              <a:rPr lang="pt-PT" b="1" dirty="0"/>
              <a:t>2005 </a:t>
            </a:r>
            <a:r>
              <a:rPr lang="pt-PT" b="1" dirty="0"/>
              <a:t>– </a:t>
            </a:r>
            <a:r>
              <a:rPr lang="pt-PT" b="1" dirty="0" smtClean="0"/>
              <a:t>Manual </a:t>
            </a:r>
            <a:r>
              <a:rPr lang="pt-PT" b="1" dirty="0" err="1" smtClean="0"/>
              <a:t>system</a:t>
            </a:r>
            <a:endParaRPr lang="en-US" b="1" dirty="0"/>
          </a:p>
        </p:txBody>
      </p:sp>
      <p:sp>
        <p:nvSpPr>
          <p:cNvPr id="6" name="TextBox 5"/>
          <p:cNvSpPr txBox="1"/>
          <p:nvPr/>
        </p:nvSpPr>
        <p:spPr>
          <a:xfrm>
            <a:off x="2351584" y="1488334"/>
            <a:ext cx="1829732" cy="369332"/>
          </a:xfrm>
          <a:prstGeom prst="rect">
            <a:avLst/>
          </a:prstGeom>
          <a:noFill/>
        </p:spPr>
        <p:txBody>
          <a:bodyPr wrap="none" rtlCol="0">
            <a:spAutoFit/>
          </a:bodyPr>
          <a:lstStyle/>
          <a:p>
            <a:r>
              <a:rPr lang="en-US" dirty="0" smtClean="0"/>
              <a:t>Paper reception</a:t>
            </a:r>
            <a:endParaRPr lang="en-US" dirty="0"/>
          </a:p>
        </p:txBody>
      </p:sp>
      <p:sp>
        <p:nvSpPr>
          <p:cNvPr id="7" name="TextBox 6"/>
          <p:cNvSpPr txBox="1"/>
          <p:nvPr/>
        </p:nvSpPr>
        <p:spPr>
          <a:xfrm>
            <a:off x="2351585" y="1888914"/>
            <a:ext cx="2584362" cy="369332"/>
          </a:xfrm>
          <a:prstGeom prst="rect">
            <a:avLst/>
          </a:prstGeom>
          <a:noFill/>
        </p:spPr>
        <p:txBody>
          <a:bodyPr wrap="none" rtlCol="0">
            <a:spAutoFit/>
          </a:bodyPr>
          <a:lstStyle/>
          <a:p>
            <a:r>
              <a:rPr lang="pt-PT" dirty="0" smtClean="0"/>
              <a:t>Use </a:t>
            </a:r>
            <a:r>
              <a:rPr lang="pt-PT" dirty="0" err="1" smtClean="0"/>
              <a:t>of</a:t>
            </a:r>
            <a:r>
              <a:rPr lang="pt-PT" dirty="0" smtClean="0"/>
              <a:t> </a:t>
            </a:r>
            <a:r>
              <a:rPr lang="pt-PT" dirty="0" err="1" smtClean="0"/>
              <a:t>excel</a:t>
            </a:r>
            <a:r>
              <a:rPr lang="pt-PT" dirty="0" smtClean="0"/>
              <a:t> </a:t>
            </a:r>
            <a:r>
              <a:rPr lang="pt-PT" dirty="0" err="1" smtClean="0"/>
              <a:t>worksheet</a:t>
            </a:r>
            <a:endParaRPr lang="en-US" dirty="0"/>
          </a:p>
        </p:txBody>
      </p:sp>
      <p:sp>
        <p:nvSpPr>
          <p:cNvPr id="8" name="Oval 7"/>
          <p:cNvSpPr/>
          <p:nvPr/>
        </p:nvSpPr>
        <p:spPr>
          <a:xfrm>
            <a:off x="2135560" y="1610305"/>
            <a:ext cx="144016" cy="12539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134949" y="2010885"/>
            <a:ext cx="144016" cy="12539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821321" y="3428560"/>
            <a:ext cx="4090863" cy="369332"/>
          </a:xfrm>
          <a:prstGeom prst="rect">
            <a:avLst/>
          </a:prstGeom>
          <a:solidFill>
            <a:schemeClr val="accent4">
              <a:lumMod val="40000"/>
              <a:lumOff val="60000"/>
            </a:schemeClr>
          </a:solidFill>
        </p:spPr>
        <p:txBody>
          <a:bodyPr wrap="none" rtlCol="0">
            <a:spAutoFit/>
          </a:bodyPr>
          <a:lstStyle/>
          <a:p>
            <a:r>
              <a:rPr lang="pt-PT" b="1" dirty="0"/>
              <a:t>2006 </a:t>
            </a:r>
            <a:r>
              <a:rPr lang="pt-PT" b="1" dirty="0"/>
              <a:t>– </a:t>
            </a:r>
            <a:r>
              <a:rPr lang="pt-PT" b="1" dirty="0" err="1" smtClean="0"/>
              <a:t>Introduction</a:t>
            </a:r>
            <a:r>
              <a:rPr lang="pt-PT" b="1" dirty="0" smtClean="0"/>
              <a:t> </a:t>
            </a:r>
            <a:r>
              <a:rPr lang="pt-PT" b="1" dirty="0" err="1" smtClean="0"/>
              <a:t>of</a:t>
            </a:r>
            <a:r>
              <a:rPr lang="pt-PT" b="1" dirty="0" smtClean="0"/>
              <a:t> </a:t>
            </a:r>
            <a:r>
              <a:rPr lang="pt-PT" b="1" dirty="0"/>
              <a:t>IPAS </a:t>
            </a:r>
            <a:r>
              <a:rPr lang="pt-PT" b="1" dirty="0" err="1" smtClean="0"/>
              <a:t>Centura</a:t>
            </a:r>
            <a:endParaRPr lang="en-US" b="1" dirty="0"/>
          </a:p>
        </p:txBody>
      </p:sp>
      <p:sp>
        <p:nvSpPr>
          <p:cNvPr id="13" name="TextBox 12"/>
          <p:cNvSpPr txBox="1"/>
          <p:nvPr/>
        </p:nvSpPr>
        <p:spPr>
          <a:xfrm>
            <a:off x="2326810" y="3895146"/>
            <a:ext cx="4544834" cy="369332"/>
          </a:xfrm>
          <a:prstGeom prst="rect">
            <a:avLst/>
          </a:prstGeom>
          <a:noFill/>
        </p:spPr>
        <p:txBody>
          <a:bodyPr wrap="none" rtlCol="0">
            <a:spAutoFit/>
          </a:bodyPr>
          <a:lstStyle/>
          <a:p>
            <a:r>
              <a:rPr lang="pt-PT" dirty="0" err="1" smtClean="0"/>
              <a:t>Electronic</a:t>
            </a:r>
            <a:r>
              <a:rPr lang="pt-PT" dirty="0" smtClean="0"/>
              <a:t> </a:t>
            </a:r>
            <a:r>
              <a:rPr lang="pt-PT" dirty="0" err="1" smtClean="0"/>
              <a:t>reception</a:t>
            </a:r>
            <a:r>
              <a:rPr lang="pt-PT" dirty="0" smtClean="0"/>
              <a:t> </a:t>
            </a:r>
            <a:r>
              <a:rPr lang="pt-PT" dirty="0" err="1" smtClean="0"/>
              <a:t>but</a:t>
            </a:r>
            <a:r>
              <a:rPr lang="pt-PT" dirty="0" smtClean="0"/>
              <a:t> </a:t>
            </a:r>
            <a:r>
              <a:rPr lang="pt-PT" dirty="0" err="1" smtClean="0"/>
              <a:t>paper</a:t>
            </a:r>
            <a:r>
              <a:rPr lang="pt-PT" dirty="0" smtClean="0"/>
              <a:t> </a:t>
            </a:r>
            <a:r>
              <a:rPr lang="pt-PT" dirty="0" err="1" smtClean="0"/>
              <a:t>is</a:t>
            </a:r>
            <a:r>
              <a:rPr lang="pt-PT" dirty="0" smtClean="0"/>
              <a:t> </a:t>
            </a:r>
            <a:r>
              <a:rPr lang="pt-PT" dirty="0" err="1" smtClean="0"/>
              <a:t>required</a:t>
            </a:r>
            <a:endParaRPr lang="en-US" dirty="0"/>
          </a:p>
        </p:txBody>
      </p:sp>
      <p:sp>
        <p:nvSpPr>
          <p:cNvPr id="14" name="Oval 13"/>
          <p:cNvSpPr/>
          <p:nvPr/>
        </p:nvSpPr>
        <p:spPr>
          <a:xfrm>
            <a:off x="2110786" y="4017117"/>
            <a:ext cx="144016" cy="12539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2325378" y="4301458"/>
            <a:ext cx="2156296" cy="369332"/>
          </a:xfrm>
          <a:prstGeom prst="rect">
            <a:avLst/>
          </a:prstGeom>
          <a:noFill/>
        </p:spPr>
        <p:txBody>
          <a:bodyPr wrap="none" rtlCol="0">
            <a:spAutoFit/>
          </a:bodyPr>
          <a:lstStyle/>
          <a:p>
            <a:r>
              <a:rPr lang="pt-PT" dirty="0" err="1" smtClean="0"/>
              <a:t>Numbering</a:t>
            </a:r>
            <a:r>
              <a:rPr lang="pt-PT" dirty="0" smtClean="0"/>
              <a:t> via IPAS</a:t>
            </a:r>
            <a:endParaRPr lang="en-US" dirty="0"/>
          </a:p>
        </p:txBody>
      </p:sp>
      <p:sp>
        <p:nvSpPr>
          <p:cNvPr id="16" name="Oval 15"/>
          <p:cNvSpPr/>
          <p:nvPr/>
        </p:nvSpPr>
        <p:spPr>
          <a:xfrm>
            <a:off x="2108742" y="4423429"/>
            <a:ext cx="144016" cy="12539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351585" y="2345410"/>
            <a:ext cx="2079415" cy="369332"/>
          </a:xfrm>
          <a:prstGeom prst="rect">
            <a:avLst/>
          </a:prstGeom>
          <a:noFill/>
        </p:spPr>
        <p:txBody>
          <a:bodyPr wrap="none" rtlCol="0">
            <a:spAutoFit/>
          </a:bodyPr>
          <a:lstStyle/>
          <a:p>
            <a:r>
              <a:rPr lang="pt-PT" dirty="0" smtClean="0"/>
              <a:t>Manual </a:t>
            </a:r>
            <a:r>
              <a:rPr lang="pt-PT" dirty="0" err="1" smtClean="0"/>
              <a:t>numbering</a:t>
            </a:r>
            <a:endParaRPr lang="en-US" dirty="0"/>
          </a:p>
        </p:txBody>
      </p:sp>
      <p:sp>
        <p:nvSpPr>
          <p:cNvPr id="24" name="Oval 23"/>
          <p:cNvSpPr/>
          <p:nvPr/>
        </p:nvSpPr>
        <p:spPr>
          <a:xfrm>
            <a:off x="2140497" y="2449513"/>
            <a:ext cx="144016" cy="12539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6275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116632"/>
            <a:ext cx="8640960" cy="864096"/>
          </a:xfrm>
        </p:spPr>
        <p:txBody>
          <a:bodyPr>
            <a:normAutofit/>
          </a:bodyPr>
          <a:lstStyle/>
          <a:p>
            <a:r>
              <a:rPr lang="en-US" b="1" dirty="0" smtClean="0">
                <a:solidFill>
                  <a:schemeClr val="accent2">
                    <a:lumMod val="50000"/>
                  </a:schemeClr>
                </a:solidFill>
              </a:rPr>
              <a:t>Evolution of the IP Automation</a:t>
            </a:r>
            <a:endParaRPr lang="en-US" b="1" dirty="0">
              <a:solidFill>
                <a:schemeClr val="accent2">
                  <a:lumMod val="50000"/>
                </a:schemeClr>
              </a:solidFill>
            </a:endParaRPr>
          </a:p>
        </p:txBody>
      </p:sp>
      <p:sp>
        <p:nvSpPr>
          <p:cNvPr id="4" name="Slide Number Placeholder 3"/>
          <p:cNvSpPr>
            <a:spLocks noGrp="1"/>
          </p:cNvSpPr>
          <p:nvPr>
            <p:ph type="sldNum" sz="quarter" idx="12"/>
          </p:nvPr>
        </p:nvSpPr>
        <p:spPr/>
        <p:txBody>
          <a:bodyPr/>
          <a:lstStyle/>
          <a:p>
            <a:fld id="{A1880038-B8BB-49C0-8B4F-130770F724BB}" type="slidenum">
              <a:rPr lang="en-ZA" smtClean="0"/>
              <a:pPr/>
              <a:t>8</a:t>
            </a:fld>
            <a:endParaRPr lang="en-ZA"/>
          </a:p>
        </p:txBody>
      </p:sp>
      <p:sp>
        <p:nvSpPr>
          <p:cNvPr id="5" name="TextBox 4"/>
          <p:cNvSpPr txBox="1"/>
          <p:nvPr/>
        </p:nvSpPr>
        <p:spPr>
          <a:xfrm>
            <a:off x="1847529" y="1012293"/>
            <a:ext cx="5332870" cy="369332"/>
          </a:xfrm>
          <a:prstGeom prst="rect">
            <a:avLst/>
          </a:prstGeom>
          <a:solidFill>
            <a:schemeClr val="accent4">
              <a:lumMod val="40000"/>
              <a:lumOff val="60000"/>
            </a:schemeClr>
          </a:solidFill>
        </p:spPr>
        <p:txBody>
          <a:bodyPr wrap="none" rtlCol="0">
            <a:spAutoFit/>
          </a:bodyPr>
          <a:lstStyle/>
          <a:p>
            <a:r>
              <a:rPr lang="pt-PT" b="1" dirty="0"/>
              <a:t>2012 – </a:t>
            </a:r>
            <a:r>
              <a:rPr lang="pt-PT" b="1" dirty="0" err="1" smtClean="0"/>
              <a:t>Migration</a:t>
            </a:r>
            <a:r>
              <a:rPr lang="pt-PT" b="1" dirty="0" smtClean="0"/>
              <a:t> </a:t>
            </a:r>
            <a:r>
              <a:rPr lang="pt-PT" b="1" dirty="0" err="1" smtClean="0"/>
              <a:t>from</a:t>
            </a:r>
            <a:r>
              <a:rPr lang="pt-PT" b="1" dirty="0" smtClean="0"/>
              <a:t> IPAS </a:t>
            </a:r>
            <a:r>
              <a:rPr lang="pt-PT" b="1" dirty="0" err="1" smtClean="0"/>
              <a:t>Centura</a:t>
            </a:r>
            <a:r>
              <a:rPr lang="pt-PT" b="1" dirty="0" smtClean="0"/>
              <a:t> to IPAS Java</a:t>
            </a:r>
            <a:endParaRPr lang="en-US" b="1" dirty="0"/>
          </a:p>
        </p:txBody>
      </p:sp>
      <p:sp>
        <p:nvSpPr>
          <p:cNvPr id="12" name="TextBox 11"/>
          <p:cNvSpPr txBox="1"/>
          <p:nvPr/>
        </p:nvSpPr>
        <p:spPr>
          <a:xfrm>
            <a:off x="1821322" y="3428560"/>
            <a:ext cx="3893182" cy="369332"/>
          </a:xfrm>
          <a:prstGeom prst="rect">
            <a:avLst/>
          </a:prstGeom>
          <a:solidFill>
            <a:schemeClr val="accent4">
              <a:lumMod val="40000"/>
              <a:lumOff val="60000"/>
            </a:schemeClr>
          </a:solidFill>
        </p:spPr>
        <p:txBody>
          <a:bodyPr wrap="none" rtlCol="0">
            <a:spAutoFit/>
          </a:bodyPr>
          <a:lstStyle/>
          <a:p>
            <a:r>
              <a:rPr lang="pt-PT" b="1" dirty="0"/>
              <a:t>2015 </a:t>
            </a:r>
            <a:r>
              <a:rPr lang="pt-PT" b="1" dirty="0"/>
              <a:t>– </a:t>
            </a:r>
            <a:r>
              <a:rPr lang="pt-PT" b="1" dirty="0" err="1" smtClean="0"/>
              <a:t>Integration</a:t>
            </a:r>
            <a:r>
              <a:rPr lang="pt-PT" b="1" dirty="0" smtClean="0"/>
              <a:t> </a:t>
            </a:r>
            <a:r>
              <a:rPr lang="pt-PT" b="1" dirty="0" err="1" smtClean="0"/>
              <a:t>of</a:t>
            </a:r>
            <a:r>
              <a:rPr lang="pt-PT" b="1" dirty="0" smtClean="0"/>
              <a:t> EDMS Module</a:t>
            </a:r>
            <a:endParaRPr lang="en-US" b="1" dirty="0"/>
          </a:p>
        </p:txBody>
      </p:sp>
      <p:sp>
        <p:nvSpPr>
          <p:cNvPr id="23" name="TextBox 22"/>
          <p:cNvSpPr txBox="1"/>
          <p:nvPr/>
        </p:nvSpPr>
        <p:spPr>
          <a:xfrm>
            <a:off x="1847527" y="4333074"/>
            <a:ext cx="2180405" cy="369332"/>
          </a:xfrm>
          <a:prstGeom prst="rect">
            <a:avLst/>
          </a:prstGeom>
          <a:solidFill>
            <a:schemeClr val="accent4">
              <a:lumMod val="40000"/>
              <a:lumOff val="60000"/>
            </a:schemeClr>
          </a:solidFill>
        </p:spPr>
        <p:txBody>
          <a:bodyPr wrap="none" rtlCol="0">
            <a:spAutoFit/>
          </a:bodyPr>
          <a:lstStyle/>
          <a:p>
            <a:r>
              <a:rPr lang="pt-PT" b="1" dirty="0"/>
              <a:t>2018 </a:t>
            </a:r>
            <a:r>
              <a:rPr lang="pt-PT" b="1" dirty="0" smtClean="0"/>
              <a:t>– </a:t>
            </a:r>
            <a:r>
              <a:rPr lang="pt-PT" b="1" dirty="0" err="1" smtClean="0"/>
              <a:t>Digitization</a:t>
            </a:r>
            <a:endParaRPr lang="en-US" b="1" dirty="0"/>
          </a:p>
        </p:txBody>
      </p:sp>
      <p:sp>
        <p:nvSpPr>
          <p:cNvPr id="24" name="TextBox 23"/>
          <p:cNvSpPr txBox="1"/>
          <p:nvPr/>
        </p:nvSpPr>
        <p:spPr>
          <a:xfrm>
            <a:off x="1847527" y="4848532"/>
            <a:ext cx="4318042" cy="369332"/>
          </a:xfrm>
          <a:prstGeom prst="rect">
            <a:avLst/>
          </a:prstGeom>
          <a:solidFill>
            <a:schemeClr val="accent4">
              <a:lumMod val="40000"/>
              <a:lumOff val="60000"/>
            </a:schemeClr>
          </a:solidFill>
        </p:spPr>
        <p:txBody>
          <a:bodyPr wrap="none" rtlCol="0">
            <a:spAutoFit/>
          </a:bodyPr>
          <a:lstStyle/>
          <a:p>
            <a:r>
              <a:rPr lang="pt-PT" b="1" dirty="0"/>
              <a:t>2019 – </a:t>
            </a:r>
            <a:r>
              <a:rPr lang="pt-PT" b="1" dirty="0" err="1" smtClean="0"/>
              <a:t>Integration</a:t>
            </a:r>
            <a:r>
              <a:rPr lang="pt-PT" b="1" dirty="0" smtClean="0"/>
              <a:t> </a:t>
            </a:r>
            <a:r>
              <a:rPr lang="pt-PT" b="1" dirty="0" err="1" smtClean="0"/>
              <a:t>of</a:t>
            </a:r>
            <a:r>
              <a:rPr lang="pt-PT" b="1" dirty="0" smtClean="0"/>
              <a:t> </a:t>
            </a:r>
            <a:r>
              <a:rPr lang="pt-PT" b="1" dirty="0"/>
              <a:t>ARIPO MS Module</a:t>
            </a:r>
            <a:endParaRPr lang="en-US" b="1" dirty="0"/>
          </a:p>
        </p:txBody>
      </p:sp>
      <p:sp>
        <p:nvSpPr>
          <p:cNvPr id="25" name="TextBox 24"/>
          <p:cNvSpPr txBox="1"/>
          <p:nvPr/>
        </p:nvSpPr>
        <p:spPr>
          <a:xfrm>
            <a:off x="1847527" y="5346013"/>
            <a:ext cx="3894784" cy="369332"/>
          </a:xfrm>
          <a:prstGeom prst="rect">
            <a:avLst/>
          </a:prstGeom>
          <a:solidFill>
            <a:schemeClr val="accent4">
              <a:lumMod val="40000"/>
              <a:lumOff val="60000"/>
            </a:schemeClr>
          </a:solidFill>
        </p:spPr>
        <p:txBody>
          <a:bodyPr wrap="none" rtlCol="0">
            <a:spAutoFit/>
          </a:bodyPr>
          <a:lstStyle/>
          <a:p>
            <a:r>
              <a:rPr lang="pt-PT" b="1" dirty="0"/>
              <a:t>2019 – </a:t>
            </a:r>
            <a:r>
              <a:rPr lang="pt-PT" b="1" dirty="0" err="1" smtClean="0"/>
              <a:t>Integration</a:t>
            </a:r>
            <a:r>
              <a:rPr lang="pt-PT" b="1" dirty="0" smtClean="0"/>
              <a:t> </a:t>
            </a:r>
            <a:r>
              <a:rPr lang="pt-PT" b="1" dirty="0" err="1" smtClean="0"/>
              <a:t>of</a:t>
            </a:r>
            <a:r>
              <a:rPr lang="pt-PT" b="1" dirty="0" smtClean="0"/>
              <a:t> </a:t>
            </a:r>
            <a:r>
              <a:rPr lang="pt-PT" b="1" dirty="0"/>
              <a:t>WIPO </a:t>
            </a:r>
            <a:r>
              <a:rPr lang="pt-PT" b="1" dirty="0" err="1"/>
              <a:t>Publish</a:t>
            </a:r>
            <a:endParaRPr lang="en-US" b="1" dirty="0"/>
          </a:p>
        </p:txBody>
      </p:sp>
      <p:sp>
        <p:nvSpPr>
          <p:cNvPr id="21" name="TextBox 20"/>
          <p:cNvSpPr txBox="1"/>
          <p:nvPr/>
        </p:nvSpPr>
        <p:spPr>
          <a:xfrm>
            <a:off x="1847527" y="5899216"/>
            <a:ext cx="2885405" cy="369332"/>
          </a:xfrm>
          <a:prstGeom prst="rect">
            <a:avLst/>
          </a:prstGeom>
          <a:solidFill>
            <a:schemeClr val="accent4">
              <a:lumMod val="40000"/>
              <a:lumOff val="60000"/>
            </a:schemeClr>
          </a:solidFill>
        </p:spPr>
        <p:txBody>
          <a:bodyPr wrap="none" rtlCol="0">
            <a:spAutoFit/>
          </a:bodyPr>
          <a:lstStyle/>
          <a:p>
            <a:r>
              <a:rPr lang="pt-PT" b="1" dirty="0" smtClean="0"/>
              <a:t>2026 – </a:t>
            </a:r>
            <a:r>
              <a:rPr lang="pt-PT" b="1" dirty="0" err="1" smtClean="0"/>
              <a:t>Migration</a:t>
            </a:r>
            <a:r>
              <a:rPr lang="pt-PT" b="1" dirty="0" smtClean="0"/>
              <a:t> to IPAS4</a:t>
            </a:r>
            <a:endParaRPr lang="en-US" b="1" dirty="0"/>
          </a:p>
        </p:txBody>
      </p:sp>
    </p:spTree>
    <p:extLst>
      <p:ext uri="{BB962C8B-B14F-4D97-AF65-F5344CB8AC3E}">
        <p14:creationId xmlns:p14="http://schemas.microsoft.com/office/powerpoint/2010/main" val="3552175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116632"/>
            <a:ext cx="7406640" cy="803176"/>
          </a:xfrm>
        </p:spPr>
        <p:txBody>
          <a:bodyPr/>
          <a:lstStyle/>
          <a:p>
            <a:r>
              <a:rPr lang="pt-PT" b="1" dirty="0" smtClean="0">
                <a:solidFill>
                  <a:schemeClr val="accent2">
                    <a:lumMod val="50000"/>
                  </a:schemeClr>
                </a:solidFill>
              </a:rPr>
              <a:t>IT </a:t>
            </a:r>
            <a:r>
              <a:rPr lang="pt-PT" b="1" dirty="0" err="1" smtClean="0">
                <a:solidFill>
                  <a:schemeClr val="accent2">
                    <a:lumMod val="50000"/>
                  </a:schemeClr>
                </a:solidFill>
              </a:rPr>
              <a:t>Infrastructure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2" y="980728"/>
            <a:ext cx="8836719" cy="3983320"/>
          </a:xfrm>
        </p:spPr>
      </p:pic>
      <p:sp>
        <p:nvSpPr>
          <p:cNvPr id="4" name="Slide Number Placeholder 3"/>
          <p:cNvSpPr>
            <a:spLocks noGrp="1"/>
          </p:cNvSpPr>
          <p:nvPr>
            <p:ph type="sldNum" sz="quarter" idx="12"/>
          </p:nvPr>
        </p:nvSpPr>
        <p:spPr/>
        <p:txBody>
          <a:bodyPr/>
          <a:lstStyle/>
          <a:p>
            <a:fld id="{A1880038-B8BB-49C0-8B4F-130770F724BB}" type="slidenum">
              <a:rPr lang="en-ZA" smtClean="0"/>
              <a:pPr/>
              <a:t>9</a:t>
            </a:fld>
            <a:endParaRPr lang="en-ZA"/>
          </a:p>
        </p:txBody>
      </p:sp>
    </p:spTree>
    <p:extLst>
      <p:ext uri="{BB962C8B-B14F-4D97-AF65-F5344CB8AC3E}">
        <p14:creationId xmlns:p14="http://schemas.microsoft.com/office/powerpoint/2010/main" val="1112386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245</TotalTime>
  <Words>277</Words>
  <Application>Microsoft Office PowerPoint</Application>
  <PresentationFormat>Widescreen</PresentationFormat>
  <Paragraphs>59</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Bookman Old Style</vt:lpstr>
      <vt:lpstr>Century Schoolbook</vt:lpstr>
      <vt:lpstr>Trebuchet MS</vt:lpstr>
      <vt:lpstr>Wingdings 3</vt:lpstr>
      <vt:lpstr>Facet</vt:lpstr>
      <vt:lpstr>PowerPoint Presentation</vt:lpstr>
      <vt:lpstr>PowerPoint Presentation</vt:lpstr>
      <vt:lpstr>The IPI</vt:lpstr>
      <vt:lpstr>Geographic Location</vt:lpstr>
      <vt:lpstr>Organic Structure</vt:lpstr>
      <vt:lpstr>Legal Legal Framework</vt:lpstr>
      <vt:lpstr>Evolução do Sistema de Automação da PI</vt:lpstr>
      <vt:lpstr>Evolution of the IP Automation</vt:lpstr>
      <vt:lpstr>IT Infrastructure</vt:lpstr>
      <vt:lpstr>Current Situation</vt:lpstr>
      <vt:lpstr>Challenges</vt:lpstr>
      <vt:lpstr>Future Plans</vt:lpstr>
      <vt:lpstr>Thank you for staying with us until the end. Your presence means the world to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Estagiario</dc:creator>
  <cp:lastModifiedBy>Ricardo João</cp:lastModifiedBy>
  <cp:revision>15</cp:revision>
  <dcterms:created xsi:type="dcterms:W3CDTF">2024-07-03T06:37:55Z</dcterms:created>
  <dcterms:modified xsi:type="dcterms:W3CDTF">2026-04-20T13:56:15Z</dcterms:modified>
</cp:coreProperties>
</file>