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7" r:id="rId2"/>
    <p:sldId id="270" r:id="rId3"/>
    <p:sldId id="274" r:id="rId4"/>
    <p:sldId id="275" r:id="rId5"/>
    <p:sldId id="260" r:id="rId6"/>
    <p:sldId id="276" r:id="rId7"/>
    <p:sldId id="269" r:id="rId8"/>
    <p:sldId id="272" r:id="rId9"/>
    <p:sldId id="266" r:id="rId10"/>
  </p:sldIdLst>
  <p:sldSz cx="18288000" cy="10287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Arimo" panose="020B0604020202020204" charset="0"/>
      <p:regular r:id="rId16"/>
    </p:embeddedFont>
    <p:embeddedFont>
      <p:font typeface="Arimo Bold" panose="020B0604020202020204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287" autoAdjust="0"/>
  </p:normalViewPr>
  <p:slideViewPr>
    <p:cSldViewPr>
      <p:cViewPr varScale="1">
        <p:scale>
          <a:sx n="51" d="100"/>
          <a:sy n="51" d="100"/>
        </p:scale>
        <p:origin x="926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5B62B-09D5-4C55-85F4-79C68690D396}" type="datetimeFigureOut">
              <a:rPr lang="en-US" smtClean="0"/>
              <a:t>4/21/2026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2A440-F7C9-4895-B0D9-DA36F8C43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8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55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EEDBD8F-036B-C56C-548E-B21B47AEC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97B73EAD-AF68-4E75-D5E5-05B6ED5EEF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1EDA54C4-169C-2B65-C4AA-CFF72400F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EDDFAB6-6B28-7EEB-6617-BF716A5502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809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B2F1F33-7E7E-2797-20EE-477CBBA98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313C024B-0B36-6663-760F-BA1AE52E56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1F49630C-E2A8-383C-D6D9-0DA50D2319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8ADA11C-B479-4FAB-0A4C-FE09D25233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16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F3F00E5-513C-A096-E3CD-E41067A2B2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B5D777A0-A6E7-9DC4-999B-E56DA36133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40045A23-589E-1081-9F55-CC9001B49D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76B7DED-4573-4EE7-4F63-06B57E38FF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17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49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729A559-3461-7C6E-7691-34F3973AF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FD6E0C46-0ABB-E198-0934-E2B1BDC689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27BF8E90-8C24-0307-3059-0D5077765D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12C472D-BB45-57E3-DD79-D6EA19C11B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90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F2308C7-53E7-85FC-55C7-EB6D8B660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AE8C2123-7933-FA33-15D8-2A7E555CED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FB944EEA-1310-F158-E0A4-FAB4302DF9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528C16A-9C25-865C-23CC-9F98648A2B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32A440-F7C9-4895-B0D9-DA36F8C439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39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A6ADA9F9-3F24-4642-60D7-9A032159A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15" name="Freeform 15"/>
          <p:cNvSpPr/>
          <p:nvPr/>
        </p:nvSpPr>
        <p:spPr>
          <a:xfrm>
            <a:off x="534760" y="9684464"/>
            <a:ext cx="11301259" cy="508557"/>
          </a:xfrm>
          <a:custGeom>
            <a:avLst/>
            <a:gdLst/>
            <a:ahLst/>
            <a:cxnLst/>
            <a:rect l="l" t="t" r="r" b="b"/>
            <a:pathLst>
              <a:path w="11301259" h="508557">
                <a:moveTo>
                  <a:pt x="0" y="0"/>
                </a:moveTo>
                <a:lnTo>
                  <a:pt x="11301259" y="0"/>
                </a:lnTo>
                <a:lnTo>
                  <a:pt x="11301259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7" name="TextBox 17"/>
          <p:cNvSpPr txBox="1"/>
          <p:nvPr/>
        </p:nvSpPr>
        <p:spPr>
          <a:xfrm>
            <a:off x="553810" y="6057900"/>
            <a:ext cx="9587683" cy="17589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999"/>
              </a:lnSpc>
            </a:pPr>
            <a:r>
              <a:rPr lang="en-US" sz="4999" dirty="0">
                <a:solidFill>
                  <a:srgbClr val="153A4A"/>
                </a:solidFill>
                <a:latin typeface="Arimo"/>
                <a:ea typeface="Arimo"/>
                <a:cs typeface="Arimo"/>
                <a:sym typeface="Arimo"/>
              </a:rPr>
              <a:t>DATA QUALITY CHALLENGES &amp; SOLUTIONS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38175" y="8416926"/>
            <a:ext cx="8115300" cy="3397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9"/>
              </a:lnSpc>
            </a:pPr>
            <a:r>
              <a:rPr lang="en-US" sz="2499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Presented by :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651324" y="8918575"/>
            <a:ext cx="9490168" cy="3206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9"/>
              </a:lnSpc>
            </a:pPr>
            <a:r>
              <a:rPr lang="en-US" sz="2499" b="1" dirty="0">
                <a:solidFill>
                  <a:srgbClr val="206F59"/>
                </a:solidFill>
                <a:latin typeface="Arimo Bold"/>
                <a:ea typeface="Arimo Bold"/>
                <a:cs typeface="Arimo Bold"/>
                <a:sym typeface="Arimo Bold"/>
              </a:rPr>
              <a:t>Tuesday, 21 April 2026</a:t>
            </a:r>
          </a:p>
        </p:txBody>
      </p:sp>
      <p:sp>
        <p:nvSpPr>
          <p:cNvPr id="2" name="TextBox 19">
            <a:extLst>
              <a:ext uri="{FF2B5EF4-FFF2-40B4-BE49-F238E27FC236}">
                <a16:creationId xmlns:a16="http://schemas.microsoft.com/office/drawing/2014/main" xmlns="" id="{1E40A50C-64F7-1E7B-0E30-BF483289EF22}"/>
              </a:ext>
            </a:extLst>
          </p:cNvPr>
          <p:cNvSpPr txBox="1"/>
          <p:nvPr/>
        </p:nvSpPr>
        <p:spPr>
          <a:xfrm>
            <a:off x="2944931" y="8416926"/>
            <a:ext cx="4044501" cy="3206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9"/>
              </a:lnSpc>
            </a:pPr>
            <a:r>
              <a:rPr lang="en-US" sz="2499" b="1" dirty="0">
                <a:solidFill>
                  <a:schemeClr val="accent6">
                    <a:lumMod val="75000"/>
                  </a:schemeClr>
                </a:solidFill>
                <a:latin typeface="Arimo Bold"/>
                <a:ea typeface="Arimo Bold"/>
                <a:cs typeface="Arimo Bold"/>
                <a:sym typeface="Arimo Bold"/>
              </a:rPr>
              <a:t>Bongani Mnguni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726F639-BA5E-475E-DA6D-0446EB36F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xmlns="" id="{AE72E206-93C3-A8A6-0980-0885186CCD1E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xmlns="" id="{B2AEFB92-9E33-37BB-2773-1904D07D9A0E}"/>
              </a:ext>
            </a:extLst>
          </p:cNvPr>
          <p:cNvSpPr/>
          <p:nvPr/>
        </p:nvSpPr>
        <p:spPr>
          <a:xfrm rot="16200000">
            <a:off x="14801397" y="6278232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7052606-6E63-01C8-B826-3249E69BC8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3" t="21741" r="22280" b="24152"/>
          <a:stretch>
            <a:fillRect/>
          </a:stretch>
        </p:blipFill>
        <p:spPr>
          <a:xfrm>
            <a:off x="838200" y="3086100"/>
            <a:ext cx="10363200" cy="426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4A5FF69-6361-F7CB-F9A9-045BDBA8D7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9002" y="5029200"/>
            <a:ext cx="3424170" cy="68580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xmlns="" id="{7274C829-F9A4-48DE-31B9-D9DBDC019A10}"/>
              </a:ext>
            </a:extLst>
          </p:cNvPr>
          <p:cNvSpPr/>
          <p:nvPr/>
        </p:nvSpPr>
        <p:spPr>
          <a:xfrm>
            <a:off x="11201400" y="7707621"/>
            <a:ext cx="1828800" cy="40767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B85770FB-6F29-71E5-B6EC-881DAEA9F3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7600814"/>
            <a:ext cx="6944694" cy="9716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FC220C1-1095-02C8-10D5-98491644BFC7}"/>
              </a:ext>
            </a:extLst>
          </p:cNvPr>
          <p:cNvSpPr txBox="1"/>
          <p:nvPr/>
        </p:nvSpPr>
        <p:spPr>
          <a:xfrm>
            <a:off x="76201" y="876300"/>
            <a:ext cx="1819728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Data : </a:t>
            </a:r>
            <a:r>
              <a:rPr lang="en-US" sz="5400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Patent Journal</a:t>
            </a:r>
            <a:endParaRPr lang="en-US" sz="5400" dirty="0"/>
          </a:p>
        </p:txBody>
      </p:sp>
      <p:sp>
        <p:nvSpPr>
          <p:cNvPr id="16" name="Arrow: Striped Right 15">
            <a:extLst>
              <a:ext uri="{FF2B5EF4-FFF2-40B4-BE49-F238E27FC236}">
                <a16:creationId xmlns:a16="http://schemas.microsoft.com/office/drawing/2014/main" xmlns="" id="{EA8EE75E-87D5-54C0-0737-EEC349F00183}"/>
              </a:ext>
            </a:extLst>
          </p:cNvPr>
          <p:cNvSpPr/>
          <p:nvPr/>
        </p:nvSpPr>
        <p:spPr>
          <a:xfrm>
            <a:off x="11506200" y="5193021"/>
            <a:ext cx="1371600" cy="407679"/>
          </a:xfrm>
          <a:prstGeom prst="stripedRightArrow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F12F74A-340A-D54C-431E-D3889DD66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xmlns="" id="{93D7604C-26EB-9EAE-4D9A-6D4123327D3B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xmlns="" id="{BF837F37-2245-A135-17F5-A0A6D2EBD5F8}"/>
              </a:ext>
            </a:extLst>
          </p:cNvPr>
          <p:cNvSpPr/>
          <p:nvPr/>
        </p:nvSpPr>
        <p:spPr>
          <a:xfrm rot="16200000">
            <a:off x="14801397" y="6278232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09B726D-498B-41F1-3A32-90137B3E0B09}"/>
              </a:ext>
            </a:extLst>
          </p:cNvPr>
          <p:cNvSpPr txBox="1"/>
          <p:nvPr/>
        </p:nvSpPr>
        <p:spPr>
          <a:xfrm>
            <a:off x="76201" y="876300"/>
            <a:ext cx="1819728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Data : </a:t>
            </a:r>
            <a:r>
              <a:rPr lang="en-US" sz="5400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Patent Journal</a:t>
            </a:r>
            <a:endParaRPr lang="en-US" sz="5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C30790-6856-96D8-E20B-B003E905E69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5" t="414" r="165" b="11444"/>
          <a:stretch>
            <a:fillRect/>
          </a:stretch>
        </p:blipFill>
        <p:spPr>
          <a:xfrm>
            <a:off x="674761" y="2446983"/>
            <a:ext cx="5268839" cy="42967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0E5B45D-0084-70EF-9BD1-82B86D0D611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33" b="-2019"/>
          <a:stretch>
            <a:fillRect/>
          </a:stretch>
        </p:blipFill>
        <p:spPr>
          <a:xfrm>
            <a:off x="6582092" y="2019300"/>
            <a:ext cx="4847908" cy="4779280"/>
          </a:xfrm>
          <a:prstGeom prst="rect">
            <a:avLst/>
          </a:prstGeom>
        </p:spPr>
      </p:pic>
      <p:sp>
        <p:nvSpPr>
          <p:cNvPr id="7" name="TextBox 17">
            <a:extLst>
              <a:ext uri="{FF2B5EF4-FFF2-40B4-BE49-F238E27FC236}">
                <a16:creationId xmlns:a16="http://schemas.microsoft.com/office/drawing/2014/main" xmlns="" id="{AF03C86D-01B5-E5E7-8D57-CDCBA65E7B6C}"/>
              </a:ext>
            </a:extLst>
          </p:cNvPr>
          <p:cNvSpPr txBox="1"/>
          <p:nvPr/>
        </p:nvSpPr>
        <p:spPr>
          <a:xfrm>
            <a:off x="1656183" y="7010792"/>
            <a:ext cx="2758722" cy="8191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dirty="0">
                <a:solidFill>
                  <a:srgbClr val="00B050"/>
                </a:solidFill>
                <a:latin typeface="Arimo"/>
                <a:ea typeface="Arimo"/>
                <a:cs typeface="Arimo"/>
                <a:sym typeface="Arimo"/>
              </a:rPr>
              <a:t>Patents</a:t>
            </a: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xmlns="" id="{59650D48-1234-D352-FA8A-2C2B9E886CA1}"/>
              </a:ext>
            </a:extLst>
          </p:cNvPr>
          <p:cNvSpPr txBox="1"/>
          <p:nvPr/>
        </p:nvSpPr>
        <p:spPr>
          <a:xfrm>
            <a:off x="7478781" y="6824648"/>
            <a:ext cx="2503419" cy="8191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dirty="0">
                <a:solidFill>
                  <a:schemeClr val="accent5">
                    <a:lumMod val="50000"/>
                  </a:schemeClr>
                </a:solidFill>
                <a:latin typeface="Arimo"/>
                <a:ea typeface="Arimo"/>
                <a:cs typeface="Arimo"/>
                <a:sym typeface="Arimo"/>
              </a:rPr>
              <a:t>Designs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23FA2A4-FF62-75C0-5873-E65E133216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4" r="-833"/>
          <a:stretch>
            <a:fillRect/>
          </a:stretch>
        </p:blipFill>
        <p:spPr>
          <a:xfrm>
            <a:off x="11898365" y="2452517"/>
            <a:ext cx="5780035" cy="4214983"/>
          </a:xfrm>
          <a:prstGeom prst="rect">
            <a:avLst/>
          </a:prstGeom>
        </p:spPr>
      </p:pic>
      <p:sp>
        <p:nvSpPr>
          <p:cNvPr id="10" name="TextBox 17">
            <a:extLst>
              <a:ext uri="{FF2B5EF4-FFF2-40B4-BE49-F238E27FC236}">
                <a16:creationId xmlns:a16="http://schemas.microsoft.com/office/drawing/2014/main" xmlns="" id="{0B34F5C9-F20A-E807-791A-3A1C4DE3F75F}"/>
              </a:ext>
            </a:extLst>
          </p:cNvPr>
          <p:cNvSpPr txBox="1"/>
          <p:nvPr/>
        </p:nvSpPr>
        <p:spPr>
          <a:xfrm>
            <a:off x="13024617" y="6824648"/>
            <a:ext cx="2895600" cy="8191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 dirty="0">
                <a:solidFill>
                  <a:schemeClr val="accent6"/>
                </a:solidFill>
                <a:latin typeface="Arimo"/>
                <a:ea typeface="Arimo"/>
                <a:cs typeface="Arimo"/>
                <a:sym typeface="Arimo"/>
              </a:rPr>
              <a:t>Copyright</a:t>
            </a:r>
          </a:p>
        </p:txBody>
      </p:sp>
    </p:spTree>
    <p:extLst>
      <p:ext uri="{BB962C8B-B14F-4D97-AF65-F5344CB8AC3E}">
        <p14:creationId xmlns:p14="http://schemas.microsoft.com/office/powerpoint/2010/main" val="220685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58B055E-AB44-479B-6AAE-ADE2D3369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xmlns="" id="{049C97CF-12C2-EEA9-6DAE-0953EC3FCE0B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xmlns="" id="{F7967F92-B828-210F-1B50-5198B8F00B67}"/>
              </a:ext>
            </a:extLst>
          </p:cNvPr>
          <p:cNvSpPr/>
          <p:nvPr/>
        </p:nvSpPr>
        <p:spPr>
          <a:xfrm rot="16200000">
            <a:off x="14801397" y="6278232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75FDEE9-93A4-0319-39A6-9347B1E0494C}"/>
              </a:ext>
            </a:extLst>
          </p:cNvPr>
          <p:cNvSpPr txBox="1"/>
          <p:nvPr/>
        </p:nvSpPr>
        <p:spPr>
          <a:xfrm>
            <a:off x="76201" y="876300"/>
            <a:ext cx="1819728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Data : </a:t>
            </a:r>
            <a:r>
              <a:rPr lang="en-US" sz="5400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IP Online</a:t>
            </a:r>
            <a:endParaRPr lang="en-US" sz="5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E63CB59-2B68-4531-BD01-23859F9A65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4"/>
          <a:stretch>
            <a:fillRect/>
          </a:stretch>
        </p:blipFill>
        <p:spPr>
          <a:xfrm>
            <a:off x="2209800" y="2077616"/>
            <a:ext cx="13792200" cy="702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7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F8DB692-94A7-7C44-7402-3E59871DB7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xmlns="" id="{29511F29-6C70-7ED5-9B26-F4CEB2D9F424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xmlns="" id="{79C8E980-B989-43D1-70F4-11A8A907BC34}"/>
              </a:ext>
            </a:extLst>
          </p:cNvPr>
          <p:cNvSpPr/>
          <p:nvPr/>
        </p:nvSpPr>
        <p:spPr>
          <a:xfrm rot="16200000">
            <a:off x="14801397" y="6278232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D4FBEE9-EF73-CBB7-77D6-5EB8E6F6A8C4}"/>
              </a:ext>
            </a:extLst>
          </p:cNvPr>
          <p:cNvSpPr txBox="1"/>
          <p:nvPr/>
        </p:nvSpPr>
        <p:spPr>
          <a:xfrm>
            <a:off x="0" y="797918"/>
            <a:ext cx="18273487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DATA QUALITY CHALLENGES &amp; SOLUTIONS </a:t>
            </a:r>
            <a:endParaRPr lang="en-US" sz="5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3745147-3C68-5DDA-350B-B81A52A0BCCF}"/>
              </a:ext>
            </a:extLst>
          </p:cNvPr>
          <p:cNvSpPr txBox="1"/>
          <p:nvPr/>
        </p:nvSpPr>
        <p:spPr>
          <a:xfrm>
            <a:off x="838200" y="3002893"/>
            <a:ext cx="7233285" cy="2626360"/>
          </a:xfrm>
          <a:prstGeom prst="rect">
            <a:avLst/>
          </a:prstGeom>
        </p:spPr>
        <p:txBody>
          <a:bodyPr wrap="square" lIns="0" tIns="0" rIns="0" bIns="0" numCol="1" rtlCol="0" anchor="t">
            <a:spAutoFit/>
          </a:bodyPr>
          <a:lstStyle/>
          <a:p>
            <a:pPr algn="just">
              <a:spcBef>
                <a:spcPts val="1000"/>
              </a:spcBef>
              <a:spcAft>
                <a:spcPts val="300"/>
              </a:spcAft>
            </a:pPr>
            <a:r>
              <a:rPr lang="en-US" sz="3000" b="1" dirty="0">
                <a:solidFill>
                  <a:schemeClr val="accent5">
                    <a:lumMod val="50000"/>
                  </a:schemeClr>
                </a:solidFill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Real-time data synchronization (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RTDS</a:t>
            </a:r>
            <a:r>
              <a:rPr lang="en-US" sz="3000" b="1" dirty="0">
                <a:solidFill>
                  <a:schemeClr val="accent5">
                    <a:lumMod val="50000"/>
                  </a:schemeClr>
                </a:solidFill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) </a:t>
            </a:r>
          </a:p>
          <a:p>
            <a:pPr marL="0" marR="0" algn="just">
              <a:lnSpc>
                <a:spcPct val="150000"/>
              </a:lnSpc>
              <a:spcBef>
                <a:spcPts val="1000"/>
              </a:spcBef>
              <a:spcAft>
                <a:spcPts val="300"/>
              </a:spcAft>
              <a:buNone/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Some processes are handled manually in the office and are not always updated on the system in real time.</a:t>
            </a:r>
          </a:p>
          <a:p>
            <a:pPr marR="0" lvl="0" algn="just">
              <a:spcBef>
                <a:spcPts val="200"/>
              </a:spcBef>
              <a:spcAft>
                <a:spcPts val="200"/>
              </a:spcAft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As a result, the database may contain outdated or inaccurate information, such as incorrect patent status details.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6AD0C44-C2CD-8490-12CD-EE81F86AE89B}"/>
              </a:ext>
            </a:extLst>
          </p:cNvPr>
          <p:cNvSpPr txBox="1"/>
          <p:nvPr/>
        </p:nvSpPr>
        <p:spPr>
          <a:xfrm>
            <a:off x="9080435" y="2870766"/>
            <a:ext cx="7233285" cy="2918748"/>
          </a:xfrm>
          <a:prstGeom prst="rect">
            <a:avLst/>
          </a:prstGeom>
        </p:spPr>
        <p:txBody>
          <a:bodyPr wrap="square" lIns="0" tIns="0" rIns="0" bIns="0" numCol="1" rtlCol="0" anchor="t">
            <a:spAutoFit/>
          </a:bodyPr>
          <a:lstStyle/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r>
              <a:rPr lang="en-US" sz="3000" b="1" dirty="0">
                <a:solidFill>
                  <a:srgbClr val="00B050"/>
                </a:solidFill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Data Quality </a:t>
            </a:r>
            <a:r>
              <a:rPr lang="en-US" sz="3000" b="1" dirty="0">
                <a:solidFill>
                  <a:srgbClr val="00B050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of </a:t>
            </a:r>
            <a:r>
              <a:rPr lang="en-US" sz="3000" b="1" dirty="0">
                <a:solidFill>
                  <a:srgbClr val="00B050"/>
                </a:solidFill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our patent register</a:t>
            </a:r>
          </a:p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endParaRPr lang="en-US" sz="3000" dirty="0">
              <a:solidFill>
                <a:srgbClr val="00B050"/>
              </a:solidFill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Depository system is the core quality risk: </a:t>
            </a:r>
            <a:r>
              <a:rPr lang="en-US" u="sng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SA does not substantively examine patent applications  patents are granted on the correctness of the specification as submitted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. </a:t>
            </a: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A patent in the SA register does NOT mean the invention is novel or non-obvious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.</a:t>
            </a:r>
          </a:p>
          <a:p>
            <a:pPr marR="0" lvl="0" algn="just">
              <a:spcBef>
                <a:spcPts val="200"/>
              </a:spcBef>
              <a:spcAft>
                <a:spcPts val="200"/>
              </a:spcAft>
            </a:pPr>
            <a:endParaRPr lang="en-US" dirty="0">
              <a:solidFill>
                <a:srgbClr val="00B050"/>
              </a:solidFill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R="0" lvl="0" algn="just">
              <a:spcBef>
                <a:spcPts val="200"/>
              </a:spcBef>
              <a:spcAft>
                <a:spcPts val="200"/>
              </a:spcAft>
            </a:pPr>
            <a:endParaRPr lang="en-US" dirty="0">
              <a:solidFill>
                <a:srgbClr val="00B050"/>
              </a:solidFill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64DC5FA-1D1D-37D5-3EE9-27A1574915FB}"/>
              </a:ext>
            </a:extLst>
          </p:cNvPr>
          <p:cNvSpPr txBox="1"/>
          <p:nvPr/>
        </p:nvSpPr>
        <p:spPr>
          <a:xfrm>
            <a:off x="838199" y="6235710"/>
            <a:ext cx="7233285" cy="1851789"/>
          </a:xfrm>
          <a:prstGeom prst="rect">
            <a:avLst/>
          </a:prstGeom>
        </p:spPr>
        <p:txBody>
          <a:bodyPr wrap="square" lIns="0" tIns="0" rIns="0" bIns="0" numCol="1" rtlCol="0" anchor="t">
            <a:spAutoFit/>
          </a:bodyPr>
          <a:lstStyle/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r>
              <a:rPr lang="en-US" sz="3000" b="1" dirty="0">
                <a:solidFill>
                  <a:schemeClr val="accent5">
                    <a:lumMod val="50000"/>
                  </a:schemeClr>
                </a:solidFill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Possible Solutions</a:t>
            </a:r>
          </a:p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dirty="0">
                <a:latin typeface="Aptos Display" panose="020B0004020202020204" pitchFamily="34" charset="0"/>
                <a:ea typeface="Arial" panose="020B0604020202020204" pitchFamily="34" charset="0"/>
              </a:rPr>
              <a:t>Once all processes, including current manual patent processes, are fully automated, RTDS will be achieved.</a:t>
            </a: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endParaRPr lang="en-US" dirty="0">
              <a:latin typeface="Aptos Display" panose="020B0004020202020204" pitchFamily="34" charset="0"/>
              <a:ea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F247A83-5E66-691B-2DC3-810907D01595}"/>
              </a:ext>
            </a:extLst>
          </p:cNvPr>
          <p:cNvSpPr txBox="1"/>
          <p:nvPr/>
        </p:nvSpPr>
        <p:spPr>
          <a:xfrm>
            <a:off x="9144000" y="6235710"/>
            <a:ext cx="7233285" cy="1574790"/>
          </a:xfrm>
          <a:prstGeom prst="rect">
            <a:avLst/>
          </a:prstGeom>
        </p:spPr>
        <p:txBody>
          <a:bodyPr wrap="square" lIns="0" tIns="0" rIns="0" bIns="0" numCol="1" rtlCol="0" anchor="t">
            <a:spAutoFit/>
          </a:bodyPr>
          <a:lstStyle/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r>
              <a:rPr lang="en-US" sz="3000" b="1" dirty="0">
                <a:solidFill>
                  <a:srgbClr val="00B050"/>
                </a:solidFill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Possible Solutions</a:t>
            </a:r>
          </a:p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endParaRPr lang="en-US" dirty="0">
              <a:solidFill>
                <a:srgbClr val="00B050"/>
              </a:solidFill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latin typeface="Aptos Display" panose="020B0004020202020204" pitchFamily="34" charset="0"/>
                <a:ea typeface="Arial" panose="020B0604020202020204" pitchFamily="34" charset="0"/>
              </a:rPr>
              <a:t>Introduction of SSE</a:t>
            </a:r>
            <a:endParaRPr lang="en-US" b="1" dirty="0"/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endParaRPr lang="en-US" dirty="0">
              <a:solidFill>
                <a:srgbClr val="00B050"/>
              </a:solidFill>
              <a:latin typeface="Aptos Display" panose="020B00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04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38D7C8D-2194-73E1-53FD-B2BDDA342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xmlns="" id="{DEC63699-5F3F-9A61-5BD8-F4D7E22201BD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xmlns="" id="{6A38661F-1CFD-9D9C-4DB7-C573A5EA405F}"/>
              </a:ext>
            </a:extLst>
          </p:cNvPr>
          <p:cNvSpPr/>
          <p:nvPr/>
        </p:nvSpPr>
        <p:spPr>
          <a:xfrm rot="16200000">
            <a:off x="14801397" y="6278232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C7DE84B-3830-70A6-312E-6F1A9CFA26D6}"/>
              </a:ext>
            </a:extLst>
          </p:cNvPr>
          <p:cNvSpPr txBox="1"/>
          <p:nvPr/>
        </p:nvSpPr>
        <p:spPr>
          <a:xfrm>
            <a:off x="4920615" y="727711"/>
            <a:ext cx="1480566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DATA QUALITY CHALLENGES </a:t>
            </a:r>
            <a:endParaRPr lang="en-US" sz="5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3E86412-2C19-8F1C-52AD-9F0D17E2035B}"/>
              </a:ext>
            </a:extLst>
          </p:cNvPr>
          <p:cNvSpPr txBox="1"/>
          <p:nvPr/>
        </p:nvSpPr>
        <p:spPr>
          <a:xfrm>
            <a:off x="838200" y="3002893"/>
            <a:ext cx="7233285" cy="5811847"/>
          </a:xfrm>
          <a:prstGeom prst="rect">
            <a:avLst/>
          </a:prstGeom>
        </p:spPr>
        <p:txBody>
          <a:bodyPr wrap="square" lIns="0" tIns="0" rIns="0" bIns="0" numCol="1" rtlCol="0" anchor="t">
            <a:spAutoFit/>
          </a:bodyPr>
          <a:lstStyle/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r>
              <a:rPr lang="en-US" sz="3000" b="1" dirty="0">
                <a:solidFill>
                  <a:schemeClr val="accent5">
                    <a:lumMod val="50000"/>
                  </a:schemeClr>
                </a:solidFill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Trademark Data Quality Issues</a:t>
            </a:r>
          </a:p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Historical paper records scanned and </a:t>
            </a: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digitised  OCR errors 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introduced incorrect applicant names, classes and dates.</a:t>
            </a:r>
          </a:p>
          <a:p>
            <a:pPr marR="0" lvl="0" algn="just">
              <a:spcBef>
                <a:spcPts val="200"/>
              </a:spcBef>
              <a:spcAft>
                <a:spcPts val="200"/>
              </a:spcAft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Duplicate trademark records: 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Same mark filed by different agents with slight name variations for the same owner  creates conflicting entries in the register.</a:t>
            </a:r>
          </a:p>
          <a:p>
            <a:pPr marR="0" lvl="0" algn="just">
              <a:spcBef>
                <a:spcPts val="200"/>
              </a:spcBef>
              <a:spcAft>
                <a:spcPts val="200"/>
              </a:spcAft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Trademark classes: 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Older filings do not consistently follow all Nice Classification fields  </a:t>
            </a:r>
            <a:r>
              <a:rPr lang="en-US" u="sng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missing sub-class data complicates searchability for a regional register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.</a:t>
            </a:r>
          </a:p>
          <a:p>
            <a:pPr marR="0" lvl="0" algn="just">
              <a:spcBef>
                <a:spcPts val="200"/>
              </a:spcBef>
              <a:spcAft>
                <a:spcPts val="200"/>
              </a:spcAft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Publication in the Patents Journal (gazette): 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Historically paper-based gazette led to incomplete digital records for older marks.</a:t>
            </a:r>
          </a:p>
          <a:p>
            <a:pPr marR="0" lvl="0" algn="just">
              <a:spcBef>
                <a:spcPts val="200"/>
              </a:spcBef>
              <a:spcAft>
                <a:spcPts val="200"/>
              </a:spcAft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Agent/attorney data: 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IP attorneys file on behalf of clients  agent details not always updated when firms merge or change. Stale contact records.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EC76073-AD70-CAC5-4565-68FEF3381BEF}"/>
              </a:ext>
            </a:extLst>
          </p:cNvPr>
          <p:cNvSpPr txBox="1"/>
          <p:nvPr/>
        </p:nvSpPr>
        <p:spPr>
          <a:xfrm>
            <a:off x="9080435" y="3002893"/>
            <a:ext cx="7233285" cy="4406334"/>
          </a:xfrm>
          <a:prstGeom prst="rect">
            <a:avLst/>
          </a:prstGeom>
        </p:spPr>
        <p:txBody>
          <a:bodyPr wrap="square" lIns="0" tIns="0" rIns="0" bIns="0" numCol="1" rtlCol="0" anchor="t">
            <a:spAutoFit/>
          </a:bodyPr>
          <a:lstStyle/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r>
              <a:rPr lang="en-US" sz="3000" b="1" dirty="0">
                <a:solidFill>
                  <a:schemeClr val="accent5">
                    <a:lumMod val="50000"/>
                  </a:schemeClr>
                </a:solidFill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Patent Data Quality Issues</a:t>
            </a:r>
          </a:p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endParaRPr lang="en-US" sz="3000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Depository system is the core quality risk: </a:t>
            </a:r>
            <a:r>
              <a:rPr lang="en-US" u="sng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SA does not substantively examine patent applications  patents are granted on the correctness of the specification as submitted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. </a:t>
            </a: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A patent in the SA register does NOT mean the invention is novel or non-obvious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.</a:t>
            </a:r>
          </a:p>
          <a:p>
            <a:pPr marR="0" lvl="0" algn="just">
              <a:spcBef>
                <a:spcPts val="200"/>
              </a:spcBef>
              <a:spcAft>
                <a:spcPts val="200"/>
              </a:spcAft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Missing INID codes: 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Some older patent records lack full bibliographic data fields (WIPO INID codes  ST.9 standard). Incomplete data is a barrier to interoperability.</a:t>
            </a:r>
          </a:p>
          <a:p>
            <a:pPr marR="0" lvl="0" algn="just">
              <a:spcBef>
                <a:spcPts val="200"/>
              </a:spcBef>
              <a:spcAft>
                <a:spcPts val="200"/>
              </a:spcAft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Assignment and licensing records: Not always updated promptly register may show original applicant even after rights have been transferred.</a:t>
            </a:r>
          </a:p>
        </p:txBody>
      </p:sp>
    </p:spTree>
    <p:extLst>
      <p:ext uri="{BB962C8B-B14F-4D97-AF65-F5344CB8AC3E}">
        <p14:creationId xmlns:p14="http://schemas.microsoft.com/office/powerpoint/2010/main" val="232666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4F1BBD2-6A2E-B93D-6B4F-25729DB61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xmlns="" id="{8E7FDFE8-C5ED-5005-1E04-657AFEFBC773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xmlns="" id="{7238D401-3483-CCE9-6564-10C976DD9C2B}"/>
              </a:ext>
            </a:extLst>
          </p:cNvPr>
          <p:cNvSpPr/>
          <p:nvPr/>
        </p:nvSpPr>
        <p:spPr>
          <a:xfrm rot="16200000">
            <a:off x="14801397" y="6278232"/>
            <a:ext cx="6435622" cy="508557"/>
          </a:xfrm>
          <a:custGeom>
            <a:avLst/>
            <a:gdLst/>
            <a:ahLst/>
            <a:cxnLst/>
            <a:rect l="l" t="t" r="r" b="b"/>
            <a:pathLst>
              <a:path w="6435622" h="508557">
                <a:moveTo>
                  <a:pt x="0" y="0"/>
                </a:moveTo>
                <a:lnTo>
                  <a:pt x="6435621" y="0"/>
                </a:lnTo>
                <a:lnTo>
                  <a:pt x="6435621" y="508556"/>
                </a:lnTo>
                <a:lnTo>
                  <a:pt x="0" y="5085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r="-7560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C9F8D91-C962-45B7-AC25-514E65050B9F}"/>
              </a:ext>
            </a:extLst>
          </p:cNvPr>
          <p:cNvSpPr txBox="1"/>
          <p:nvPr/>
        </p:nvSpPr>
        <p:spPr>
          <a:xfrm>
            <a:off x="4920615" y="727711"/>
            <a:ext cx="1480566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ptos Display" panose="020B0004020202020204" pitchFamily="34" charset="0"/>
                <a:ea typeface="Arial" panose="020B0604020202020204" pitchFamily="34" charset="0"/>
              </a:rPr>
              <a:t>DATA QUALITY CHALLENGES </a:t>
            </a:r>
            <a:endParaRPr lang="en-US" sz="5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292FFE6-8CFA-3CEC-9E44-71EAA78A52B6}"/>
              </a:ext>
            </a:extLst>
          </p:cNvPr>
          <p:cNvSpPr txBox="1"/>
          <p:nvPr/>
        </p:nvSpPr>
        <p:spPr>
          <a:xfrm>
            <a:off x="1371600" y="2552700"/>
            <a:ext cx="7315200" cy="5411738"/>
          </a:xfrm>
          <a:prstGeom prst="rect">
            <a:avLst/>
          </a:prstGeom>
        </p:spPr>
        <p:txBody>
          <a:bodyPr wrap="square" lIns="0" tIns="0" rIns="0" bIns="0" numCol="1" rtlCol="0" anchor="t">
            <a:spAutoFit/>
          </a:bodyPr>
          <a:lstStyle/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Design Data Quality Issues</a:t>
            </a:r>
          </a:p>
          <a:p>
            <a:pPr marL="0" marR="0" algn="just">
              <a:spcBef>
                <a:spcPts val="1000"/>
              </a:spcBef>
              <a:spcAft>
                <a:spcPts val="300"/>
              </a:spcAft>
              <a:buNone/>
            </a:pPr>
            <a:endParaRPr lang="en-US" sz="3600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Aesthetic vs. functional design categories 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sometimes incorrectly classified by applicants  manual review needed.</a:t>
            </a:r>
          </a:p>
          <a:p>
            <a:pPr marR="0" lvl="0" algn="just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Design images: 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Older registrations have poor-quality scanned drawings  not machine-readable or searchable by image.</a:t>
            </a:r>
          </a:p>
          <a:p>
            <a:pPr marR="0" lvl="0" algn="just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b="1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Duration records: </a:t>
            </a: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Registered designs have limited terms  </a:t>
            </a:r>
          </a:p>
          <a:p>
            <a:pPr marR="0" lvl="0" algn="just">
              <a:spcBef>
                <a:spcPts val="200"/>
              </a:spcBef>
              <a:spcAft>
                <a:spcPts val="200"/>
              </a:spcAft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800100" lvl="1" indent="-342900" algn="just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Lapsed designs not always clearly flagged in the online register.</a:t>
            </a:r>
          </a:p>
          <a:p>
            <a:pPr marL="0" marR="0" algn="just">
              <a:buNone/>
            </a:pP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17770C5-6B55-CEFD-8B9A-D0B524A50D9F}"/>
              </a:ext>
            </a:extLst>
          </p:cNvPr>
          <p:cNvSpPr txBox="1"/>
          <p:nvPr/>
        </p:nvSpPr>
        <p:spPr>
          <a:xfrm>
            <a:off x="9601202" y="2552700"/>
            <a:ext cx="7543797" cy="3939540"/>
          </a:xfrm>
          <a:prstGeom prst="rect">
            <a:avLst/>
          </a:prstGeom>
        </p:spPr>
        <p:txBody>
          <a:bodyPr wrap="square" lIns="0" tIns="0" rIns="0" bIns="0" numCol="1" rtlCol="0" anchor="t">
            <a:spAutoFit/>
          </a:bodyPr>
          <a:lstStyle/>
          <a:p>
            <a:pPr marL="0" marR="0">
              <a:spcBef>
                <a:spcPts val="1000"/>
              </a:spcBef>
              <a:spcAft>
                <a:spcPts val="300"/>
              </a:spcAft>
              <a:buNone/>
            </a:pP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Copyright Data Quality (Special Case)</a:t>
            </a:r>
          </a:p>
          <a:p>
            <a:pPr marL="0" marR="0">
              <a:spcBef>
                <a:spcPts val="1000"/>
              </a:spcBef>
              <a:spcAft>
                <a:spcPts val="300"/>
              </a:spcAft>
              <a:buNone/>
            </a:pPr>
            <a:endParaRPr lang="en-US" sz="3600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SA has no formal copyright register copyright arises automatically on creation (no registration required under Copyright Act 98 of 1978).</a:t>
            </a:r>
          </a:p>
          <a:p>
            <a:pPr marR="0" lvl="0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</a:pPr>
            <a:endParaRPr lang="en-US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q"/>
            </a:pPr>
            <a:r>
              <a:rPr lang="en-US" dirty="0">
                <a:effectLst/>
                <a:latin typeface="Aptos Display" panose="020B0004020202020204" pitchFamily="34" charset="0"/>
                <a:ea typeface="Arial" panose="020B0604020202020204" pitchFamily="34" charset="0"/>
              </a:rPr>
              <a:t>CIPC's voluntary copyright notification service captures some data but is incomplete most copyright works are NOT recorded anywhere.</a:t>
            </a:r>
          </a:p>
          <a:p>
            <a:pPr marR="0" lvl="0">
              <a:spcBef>
                <a:spcPts val="200"/>
              </a:spcBef>
              <a:spcAft>
                <a:spcPts val="200"/>
              </a:spcAft>
            </a:pPr>
            <a:endParaRPr lang="en-US" sz="2400" dirty="0">
              <a:effectLst/>
              <a:latin typeface="Aptos Display" panose="020B00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67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D51945E-D115-B6E9-47ED-1CDF7CEA8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F49557D-AA69-08EF-EF65-BCC8D1E1D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50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98000"/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4032447" y="1028700"/>
            <a:ext cx="10223106" cy="8229600"/>
          </a:xfrm>
          <a:custGeom>
            <a:avLst/>
            <a:gdLst/>
            <a:ahLst/>
            <a:cxnLst/>
            <a:rect l="l" t="t" r="r" b="b"/>
            <a:pathLst>
              <a:path w="10223106" h="8229600">
                <a:moveTo>
                  <a:pt x="0" y="0"/>
                </a:moveTo>
                <a:lnTo>
                  <a:pt x="10223106" y="0"/>
                </a:lnTo>
                <a:lnTo>
                  <a:pt x="10223106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481</Words>
  <Application>Microsoft Office PowerPoint</Application>
  <PresentationFormat>Custom</PresentationFormat>
  <Paragraphs>67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Wingdings</vt:lpstr>
      <vt:lpstr>Aptos</vt:lpstr>
      <vt:lpstr>Calibri</vt:lpstr>
      <vt:lpstr>Arimo</vt:lpstr>
      <vt:lpstr>Aptos Display</vt:lpstr>
      <vt:lpstr>Arimo 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 Office</dc:title>
  <dc:creator>Bongani Mnguni</dc:creator>
  <cp:lastModifiedBy>Todos</cp:lastModifiedBy>
  <cp:revision>12</cp:revision>
  <dcterms:created xsi:type="dcterms:W3CDTF">2006-08-16T00:00:00Z</dcterms:created>
  <dcterms:modified xsi:type="dcterms:W3CDTF">2026-04-21T08:25:19Z</dcterms:modified>
  <dc:identifier>DAHG8xibRKw</dc:identifier>
</cp:coreProperties>
</file>