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74" r:id="rId6"/>
    <p:sldId id="278" r:id="rId7"/>
    <p:sldId id="275" r:id="rId8"/>
    <p:sldId id="279" r:id="rId9"/>
    <p:sldId id="277" r:id="rId10"/>
    <p:sldId id="276" r:id="rId11"/>
    <p:sldId id="271" r:id="rId12"/>
    <p:sldId id="266" r:id="rId13"/>
  </p:sldIdLst>
  <p:sldSz cx="18288000" cy="10287000"/>
  <p:notesSz cx="6858000" cy="9144000"/>
  <p:embeddedFontLst>
    <p:embeddedFont>
      <p:font typeface="Arimo" panose="020B0604020202020204" charset="0"/>
      <p:regular r:id="rId15"/>
    </p:embeddedFont>
    <p:embeddedFont>
      <p:font typeface="Arimo Bold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499" y="-2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5B62B-09D5-4C55-85F4-79C68690D396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2A440-F7C9-4895-B0D9-DA36F8C43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8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CIPC IP e-services portal: www.cipc.co.za → Intellectual Property → confirms which IP types are online</a:t>
            </a:r>
          </a:p>
          <a:p>
            <a:r>
              <a:rPr lang="en-US" dirty="0"/>
              <a:t>Source: CIPC Annual Report 2024/25: www.cipc.co.za/index.php/about-us/annual-reports/  look for IP filing statistics, automation milestones</a:t>
            </a:r>
          </a:p>
          <a:p>
            <a:r>
              <a:rPr lang="en-US" dirty="0"/>
              <a:t>Source: Automation of IP Admin at CIPC (technical paper): search billetteriesoftware.com for CIPC IP Admin System automation case study  details MTTR problem and solution</a:t>
            </a:r>
          </a:p>
          <a:p>
            <a:r>
              <a:rPr lang="en-US" dirty="0"/>
              <a:t>Source: WIPO IP statistics for South Africa: www.wipo.int/ipstats → country profile → number of trademark/patent/design applications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5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0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7C44C-2822-045E-7397-4F98EAAAC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432D14-7ED5-1E5B-55A6-2CA40EF447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367984-36A5-9640-B117-DCCD2BF11E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E8C6C-D18C-A795-7B7A-D2E8739521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28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38133-8FBE-1E1E-9A6F-C99188BCA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A84B3E-72E5-ABFE-6743-2F6D4F5483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CE2A29-5AF3-CC55-025F-88327DB1E9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431E3-CF12-40F8-9712-D098546DB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93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6C446-A33A-F65F-0BDA-786C2D651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DCA2B1-C240-6193-B637-6FFF5890A5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C6417A-D88D-98AE-D895-479D9C4B1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C3268-64D1-D262-7407-B574D42E2C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15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52B92-F392-236C-C25A-B27A511E2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735471-F671-3928-B9D4-27377B9671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03F020-8D41-933A-661A-3A6CE8BCD2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4F3D7-B056-271E-1710-2F45D7EF5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80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8200E-96A9-8AF9-F444-AE45DF2D6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B63DC2-DAE1-D64C-D3B2-E4DC0CE763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718DC-67C3-581E-A9D5-94D0B895A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D4F3C-3706-E089-698F-D47A4BC542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99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ipc.co.z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C848CD1-96E6-30C1-B97A-94EF92C96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5" name="Freeform 15"/>
          <p:cNvSpPr/>
          <p:nvPr/>
        </p:nvSpPr>
        <p:spPr>
          <a:xfrm>
            <a:off x="553810" y="9684464"/>
            <a:ext cx="11301259" cy="508557"/>
          </a:xfrm>
          <a:custGeom>
            <a:avLst/>
            <a:gdLst/>
            <a:ahLst/>
            <a:cxnLst/>
            <a:rect l="l" t="t" r="r" b="b"/>
            <a:pathLst>
              <a:path w="11301259" h="508557">
                <a:moveTo>
                  <a:pt x="0" y="0"/>
                </a:moveTo>
                <a:lnTo>
                  <a:pt x="11301259" y="0"/>
                </a:lnTo>
                <a:lnTo>
                  <a:pt x="11301259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553810" y="6057900"/>
            <a:ext cx="9587683" cy="17589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 dirty="0">
                <a:solidFill>
                  <a:srgbClr val="153A4A"/>
                </a:solidFill>
                <a:latin typeface="Arimo"/>
                <a:ea typeface="Arimo"/>
                <a:cs typeface="Arimo"/>
                <a:sym typeface="Arimo"/>
              </a:rPr>
              <a:t>STATE OF AUTOMATION IN SOUTH AFRICAN IP OFFICE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51324" y="8918575"/>
            <a:ext cx="7473445" cy="654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 b="1" dirty="0">
                <a:solidFill>
                  <a:srgbClr val="206F59"/>
                </a:solidFill>
                <a:latin typeface="Arimo Bold"/>
                <a:ea typeface="Arimo Bold"/>
                <a:cs typeface="Arimo Bold"/>
                <a:sym typeface="Arimo Bold"/>
              </a:rPr>
              <a:t>Monday, 20 April 2026 / Wednesday, 22 April 2026</a:t>
            </a:r>
          </a:p>
          <a:p>
            <a:pPr algn="l">
              <a:lnSpc>
                <a:spcPts val="2499"/>
              </a:lnSpc>
            </a:pPr>
            <a:endParaRPr lang="en-US" sz="2499" b="1" dirty="0">
              <a:solidFill>
                <a:srgbClr val="206F59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2" name="TextBox 19">
            <a:extLst>
              <a:ext uri="{FF2B5EF4-FFF2-40B4-BE49-F238E27FC236}">
                <a16:creationId xmlns:a16="http://schemas.microsoft.com/office/drawing/2014/main" id="{0C403240-6679-DD6B-D8B0-C545FBADCEFD}"/>
              </a:ext>
            </a:extLst>
          </p:cNvPr>
          <p:cNvSpPr txBox="1"/>
          <p:nvPr/>
        </p:nvSpPr>
        <p:spPr>
          <a:xfrm>
            <a:off x="2944931" y="8416926"/>
            <a:ext cx="4044501" cy="3206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 b="1" dirty="0">
                <a:solidFill>
                  <a:schemeClr val="accent6">
                    <a:lumMod val="75000"/>
                  </a:schemeClr>
                </a:solidFill>
                <a:latin typeface="Arimo Bold"/>
                <a:ea typeface="Arimo Bold"/>
                <a:cs typeface="Arimo Bold"/>
                <a:sym typeface="Arimo Bold"/>
              </a:rPr>
              <a:t>Mr. Bongani Mnguni</a:t>
            </a:r>
          </a:p>
        </p:txBody>
      </p:sp>
      <p:sp>
        <p:nvSpPr>
          <p:cNvPr id="3" name="TextBox 18">
            <a:extLst>
              <a:ext uri="{FF2B5EF4-FFF2-40B4-BE49-F238E27FC236}">
                <a16:creationId xmlns:a16="http://schemas.microsoft.com/office/drawing/2014/main" id="{B4D6A5C5-75C5-DBCA-CE95-00EE1E6F825B}"/>
              </a:ext>
            </a:extLst>
          </p:cNvPr>
          <p:cNvSpPr txBox="1"/>
          <p:nvPr/>
        </p:nvSpPr>
        <p:spPr>
          <a:xfrm>
            <a:off x="638175" y="8416926"/>
            <a:ext cx="8115300" cy="3397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Presented by 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B22E7-5E91-D738-5C34-AD57D33FE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5CDCCE0-EC18-B24C-E43C-7C5F6E1D642E}"/>
              </a:ext>
            </a:extLst>
          </p:cNvPr>
          <p:cNvSpPr/>
          <p:nvPr/>
        </p:nvSpPr>
        <p:spPr>
          <a:xfrm>
            <a:off x="14513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6B8CF24D-149A-6974-A8E1-D785260EE486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0CE8088C-112A-54F7-4345-A6F7FF60A1F8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CUBA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9F183B97-8026-30D5-2BBB-A1CF1EF94DE2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ABB134FC-6538-1B0C-2314-20BC617823C1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BA8FEDA0-D265-B335-9CB6-37E04F909FAF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91E48-38DB-3B5B-C643-62070C364D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0" t="43307" r="22816" b="7014"/>
          <a:stretch>
            <a:fillRect/>
          </a:stretch>
        </p:blipFill>
        <p:spPr>
          <a:xfrm>
            <a:off x="503665" y="3039631"/>
            <a:ext cx="8640335" cy="50421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BF8170-24B4-A6BE-D98B-96262F7A1F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0" t="32609" r="25890" b="11379"/>
          <a:stretch>
            <a:fillRect/>
          </a:stretch>
        </p:blipFill>
        <p:spPr>
          <a:xfrm>
            <a:off x="9238431" y="3045647"/>
            <a:ext cx="8324029" cy="52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931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BA25B1-C109-45D2-DFFB-2B536466F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0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4032447" y="1028700"/>
            <a:ext cx="10223106" cy="8229600"/>
          </a:xfrm>
          <a:custGeom>
            <a:avLst/>
            <a:gdLst/>
            <a:ahLst/>
            <a:cxnLst/>
            <a:rect l="l" t="t" r="r" b="b"/>
            <a:pathLst>
              <a:path w="10223106" h="8229600">
                <a:moveTo>
                  <a:pt x="0" y="0"/>
                </a:moveTo>
                <a:lnTo>
                  <a:pt x="10223106" y="0"/>
                </a:lnTo>
                <a:lnTo>
                  <a:pt x="1022310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81717-3EBB-30F8-73DB-B4426D8A7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B6BFA4A-3AF1-6CB5-5391-ABB9C6E86934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4CA463FC-68A1-E084-0BA4-2B91C5BF60FC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733403C3-2948-B504-103D-9CBE5282E2FF}"/>
              </a:ext>
            </a:extLst>
          </p:cNvPr>
          <p:cNvSpPr txBox="1"/>
          <p:nvPr/>
        </p:nvSpPr>
        <p:spPr>
          <a:xfrm>
            <a:off x="1691912" y="848062"/>
            <a:ext cx="14904175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BACKGROUND: JOURNEY FROM PAPER TO DIGITAL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1D4FB2A6-1EF2-00EC-9DDA-A025922E2F7D}"/>
              </a:ext>
            </a:extLst>
          </p:cNvPr>
          <p:cNvSpPr/>
          <p:nvPr/>
        </p:nvSpPr>
        <p:spPr>
          <a:xfrm>
            <a:off x="1988530" y="5205114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D0E0F144-D2B4-78A9-97B6-C51C7C41301B}"/>
              </a:ext>
            </a:extLst>
          </p:cNvPr>
          <p:cNvSpPr/>
          <p:nvPr/>
        </p:nvSpPr>
        <p:spPr>
          <a:xfrm flipH="1" flipV="1">
            <a:off x="10210800" y="4610100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0EEC3164-EACC-BEE0-9228-1D42115D8C2C}"/>
              </a:ext>
            </a:extLst>
          </p:cNvPr>
          <p:cNvSpPr/>
          <p:nvPr/>
        </p:nvSpPr>
        <p:spPr>
          <a:xfrm>
            <a:off x="11795760" y="6704860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2861B8A8-E08F-8972-2306-43FA1921CBBA}"/>
              </a:ext>
            </a:extLst>
          </p:cNvPr>
          <p:cNvSpPr txBox="1"/>
          <p:nvPr/>
        </p:nvSpPr>
        <p:spPr>
          <a:xfrm>
            <a:off x="609600" y="2400300"/>
            <a:ext cx="16649236" cy="6753237"/>
          </a:xfrm>
          <a:prstGeom prst="rect">
            <a:avLst/>
          </a:prstGeom>
        </p:spPr>
        <p:txBody>
          <a:bodyPr wrap="square" lIns="0" tIns="0" rIns="0" bIns="0" numCol="2" rtlCol="0" anchor="t">
            <a:spAutoFit/>
          </a:bodyPr>
          <a:lstStyle/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CIPC's predecessor (CIPRO) was entirely paper-based for all IP filings, physical delivery, postal or courier only.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IP clients had no online tracking;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mean time to respond (MTTR) was extremely high; litigation exposure grew due to delays in issuing rights.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CIPC </a:t>
            </a:r>
            <a:r>
              <a:rPr lang="en-US" sz="2000" u="sng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modernisation programme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progressively migrated IP processes from legacy paper systems to digital platforms.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Online IP applications now available for: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Trademarks, Patents, Designs and Copyright-in-Film, accessible via the CIPC e-services portal (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www.cipc.co.za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).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Trademark applications: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Online filing introduced  tracks application status, responses to office actions, and publication in the Patents Journal.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Patent applications: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Online filing available  however SA operates 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a DEPOSITORY SYSTEM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, applications are registered without substantive examination.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Designs: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Registered and unregistered designs both administered via CIPC portal, aesthetic and functional design categories.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Copyright: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 Voluntary notification service for copyright works introduced online. SA does not have formal copyright registration; copyright arises automatically on creation.</a:t>
            </a:r>
          </a:p>
          <a:p>
            <a:pPr marL="431799" lvl="1" algn="just"/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u="sng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Self-Service Terminals (SSTs)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deployed in Pretoria, Johannesburg and Cape Town with biometric verification - includes IP-related services.</a:t>
            </a:r>
          </a:p>
        </p:txBody>
      </p:sp>
    </p:spTree>
    <p:extLst>
      <p:ext uri="{BB962C8B-B14F-4D97-AF65-F5344CB8AC3E}">
        <p14:creationId xmlns:p14="http://schemas.microsoft.com/office/powerpoint/2010/main" val="3643192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CD6F3-714B-EF07-6E4D-CBA35043B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C8D14EC-382C-6D40-DEF3-19A82057585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4A7EBC9D-D065-3B57-ADDC-AE170501D67C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A14727F-55CB-7ABE-71DE-4422A0F1F5DA}"/>
              </a:ext>
            </a:extLst>
          </p:cNvPr>
          <p:cNvSpPr txBox="1"/>
          <p:nvPr/>
        </p:nvSpPr>
        <p:spPr>
          <a:xfrm>
            <a:off x="3505200" y="940410"/>
            <a:ext cx="9656631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50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</a:t>
            </a:r>
            <a:endParaRPr lang="en-US" sz="5000" dirty="0">
              <a:solidFill>
                <a:schemeClr val="bg1"/>
              </a:solidFill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F53B9CFC-5043-DC28-E02B-B497AB787573}"/>
              </a:ext>
            </a:extLst>
          </p:cNvPr>
          <p:cNvSpPr/>
          <p:nvPr/>
        </p:nvSpPr>
        <p:spPr>
          <a:xfrm>
            <a:off x="1988530" y="5205114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CA7AE5A0-49F1-7611-6844-A86BCD7173F8}"/>
              </a:ext>
            </a:extLst>
          </p:cNvPr>
          <p:cNvSpPr/>
          <p:nvPr/>
        </p:nvSpPr>
        <p:spPr>
          <a:xfrm flipH="1" flipV="1">
            <a:off x="10210800" y="4610100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EBBD751F-9E55-F99B-C9C2-14FEF4862266}"/>
              </a:ext>
            </a:extLst>
          </p:cNvPr>
          <p:cNvSpPr/>
          <p:nvPr/>
        </p:nvSpPr>
        <p:spPr>
          <a:xfrm>
            <a:off x="11795760" y="6704860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2249DAA2-30FC-F25C-A4C8-CC39F68D36B2}"/>
              </a:ext>
            </a:extLst>
          </p:cNvPr>
          <p:cNvSpPr txBox="1"/>
          <p:nvPr/>
        </p:nvSpPr>
        <p:spPr>
          <a:xfrm>
            <a:off x="921345" y="3149808"/>
            <a:ext cx="8458200" cy="4110612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774699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Trademark and design applications: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Most advanced in terms of online processing  forms, fees and tracking are functional online.</a:t>
            </a:r>
          </a:p>
          <a:p>
            <a:pPr marL="431799" lvl="1" algn="just">
              <a:lnSpc>
                <a:spcPct val="150000"/>
              </a:lnSpc>
            </a:pPr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Patents: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Online submission improved </a:t>
            </a:r>
            <a:r>
              <a:rPr lang="en-US" sz="2000" u="sng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but processing backlogs remain due to the volume of applications and manual examination of specifications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.</a:t>
            </a:r>
          </a:p>
          <a:p>
            <a:pPr marL="431799" lvl="1" algn="just">
              <a:lnSpc>
                <a:spcPct val="150000"/>
              </a:lnSpc>
            </a:pPr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  <a:p>
            <a:pPr marL="774699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	</a:t>
            </a:r>
            <a:r>
              <a:rPr lang="en-US" sz="2000" b="1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Copyright: </a:t>
            </a:r>
            <a:r>
              <a:rPr lang="en-US" sz="2000" dirty="0">
                <a:latin typeface="Aptos" panose="020B0004020202020204" pitchFamily="34" charset="0"/>
                <a:ea typeface="Aileron"/>
                <a:cs typeface="Aileron"/>
                <a:sym typeface="Aileron"/>
              </a:rPr>
              <a:t>Most limited automation  voluntary notification only; </a:t>
            </a:r>
          </a:p>
          <a:p>
            <a:pPr marL="431799" lvl="1" algn="just">
              <a:lnSpc>
                <a:spcPct val="150000"/>
              </a:lnSpc>
            </a:pPr>
            <a:endParaRPr lang="en-US" sz="2000" dirty="0">
              <a:latin typeface="Aptos" panose="020B0004020202020204" pitchFamily="34" charset="0"/>
              <a:ea typeface="Aileron"/>
              <a:cs typeface="Aileron"/>
              <a:sym typeface="Aileron"/>
            </a:endParaRPr>
          </a:p>
        </p:txBody>
      </p:sp>
      <p:sp>
        <p:nvSpPr>
          <p:cNvPr id="4" name="Freeform 17"/>
          <p:cNvSpPr/>
          <p:nvPr/>
        </p:nvSpPr>
        <p:spPr>
          <a:xfrm>
            <a:off x="9656630" y="2166487"/>
            <a:ext cx="7945569" cy="5049656"/>
          </a:xfrm>
          <a:custGeom>
            <a:avLst/>
            <a:gdLst/>
            <a:ahLst/>
            <a:cxnLst/>
            <a:rect l="l" t="t" r="r" b="b"/>
            <a:pathLst>
              <a:path w="12344400" h="8229600">
                <a:moveTo>
                  <a:pt x="0" y="0"/>
                </a:moveTo>
                <a:lnTo>
                  <a:pt x="12344400" y="0"/>
                </a:lnTo>
                <a:lnTo>
                  <a:pt x="123444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90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E5742-D0C6-8627-A690-666FC7A00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39E3E2F-8326-C6A3-44B1-0359C3F175D2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AFFBF8F2-06FD-391C-D50A-F158ABDF13AA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84247A5E-68AE-FDF6-7201-2ECEBFCA9680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ONLINE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4603C473-DCEA-E646-FE45-3333A6FAEACF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52D946FB-5F5E-01B2-890C-81960D6B08B4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924F3AA0-821C-A081-8372-6F34F5329C59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A7D4B2-7150-E54B-B9E7-A62B1E651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" t="19214" r="1779" b="-1534"/>
          <a:stretch>
            <a:fillRect/>
          </a:stretch>
        </p:blipFill>
        <p:spPr>
          <a:xfrm>
            <a:off x="1041487" y="2095500"/>
            <a:ext cx="16205025" cy="701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8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08810-E2AE-71DD-379F-D17B985DF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835757A-FEB7-297D-AE55-B594F10C7650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30CB313E-0AE2-FD39-72A6-1FC1D60198DC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EBA00F50-7937-524A-1662-01599F43AA48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ONLINE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636C63CF-3A18-C5B5-66E5-F6F47954653C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53AF8CED-0423-F80A-CAA3-15070087896A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02C96C3A-3085-9905-53A3-D17B10BEC25B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0A6FCE-469D-E2EE-0574-4FFB8E1088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2" r="30183" b="8840"/>
          <a:stretch>
            <a:fillRect/>
          </a:stretch>
        </p:blipFill>
        <p:spPr>
          <a:xfrm>
            <a:off x="3073973" y="2019300"/>
            <a:ext cx="11633025" cy="694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2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92D32-1E9D-2E11-68A5-C0B941D3E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0C160BA-8CC6-2BF0-77CF-A25791767D79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24528FFB-A50E-6FE6-4C81-5F5DB96F2EEB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61D8FFA0-D724-0A9D-3B14-641C1007C66B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ONLINE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4FC28E84-CA51-C2FD-E2F3-A7B8D5B56AB6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5C4B23C1-8B63-97B9-58B2-9057C69A347E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41D3FCCF-09A5-2684-FA6D-2E79A4493685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0F2206-8459-BDED-4067-9C4F61620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1" b="12"/>
          <a:stretch>
            <a:fillRect/>
          </a:stretch>
        </p:blipFill>
        <p:spPr>
          <a:xfrm>
            <a:off x="2979875" y="2490965"/>
            <a:ext cx="12623227" cy="643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26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5101A-A435-1B02-7760-94431E093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6D8F95D-9282-D727-846E-BCED0BB625EE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292B44AD-DCE6-DBFA-01F0-DF7665801713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44C79BCE-A861-39AF-7533-27ED64663825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ONLINE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02D40BBB-694A-18DE-1D54-953E50DA2238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0EAE15B4-212C-62A1-1E5E-F5AF02117862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EEAB8AC7-6BE1-4476-EBE9-1A4ACC4D6D37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440AE-8D4D-E537-AF61-31DA791A15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" t="19007" r="2896"/>
          <a:stretch>
            <a:fillRect/>
          </a:stretch>
        </p:blipFill>
        <p:spPr>
          <a:xfrm>
            <a:off x="3124200" y="2602019"/>
            <a:ext cx="1260574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9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F0DEC-C856-48A8-C8E4-AD8969F9B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567EC8A-1E47-2857-4A7B-B7A84225F90F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D44F00E3-8D11-866A-EDB3-BCEE77F5ECED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35550035-8E77-ED04-16BA-7852D8B69F67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IP ONLINE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337E49CA-67FF-FEEB-4C45-094505F64442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23AB451C-A57B-3A45-3A1F-29AC959EC671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C5AC7710-79C5-2768-BE09-3D483347D523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41A78F-228B-E89B-11C7-5A368F765D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4" b="-1051"/>
          <a:stretch>
            <a:fillRect/>
          </a:stretch>
        </p:blipFill>
        <p:spPr>
          <a:xfrm>
            <a:off x="2988619" y="2505002"/>
            <a:ext cx="12605740" cy="629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3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9B46A-C00C-DF52-4BE3-6D698F59F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BA899AA-FC0C-B4C6-EF75-1E7B393F87A8}"/>
              </a:ext>
            </a:extLst>
          </p:cNvPr>
          <p:cNvSpPr/>
          <p:nvPr/>
        </p:nvSpPr>
        <p:spPr>
          <a:xfrm>
            <a:off x="0" y="-1002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A0EBF1CE-BBA8-931A-4B05-1CD327704E85}"/>
              </a:ext>
            </a:extLst>
          </p:cNvPr>
          <p:cNvSpPr/>
          <p:nvPr/>
        </p:nvSpPr>
        <p:spPr>
          <a:xfrm rot="16200000">
            <a:off x="14801397" y="6304300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E7067D7D-134A-B12B-9A71-9ABC4DAB78B3}"/>
              </a:ext>
            </a:extLst>
          </p:cNvPr>
          <p:cNvSpPr txBox="1"/>
          <p:nvPr/>
        </p:nvSpPr>
        <p:spPr>
          <a:xfrm>
            <a:off x="2567940" y="810934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CURRENT LEVEL OF AUTOMATION:  </a:t>
            </a:r>
            <a:r>
              <a:rPr lang="en-US" sz="5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Ptolemy</a:t>
            </a:r>
            <a:endParaRPr lang="en-US" sz="540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140A8B22-BF52-BACD-4E95-2421B8E23E84}"/>
              </a:ext>
            </a:extLst>
          </p:cNvPr>
          <p:cNvSpPr/>
          <p:nvPr/>
        </p:nvSpPr>
        <p:spPr>
          <a:xfrm>
            <a:off x="1988530" y="5231182"/>
            <a:ext cx="3802670" cy="1276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33D085CD-4397-7047-4C1B-56A0F1DFCB5C}"/>
              </a:ext>
            </a:extLst>
          </p:cNvPr>
          <p:cNvSpPr/>
          <p:nvPr/>
        </p:nvSpPr>
        <p:spPr>
          <a:xfrm flipH="1" flipV="1">
            <a:off x="10210800" y="4636168"/>
            <a:ext cx="320040" cy="4114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A037FFF8-6B51-404E-CFAF-759E4A0153A9}"/>
              </a:ext>
            </a:extLst>
          </p:cNvPr>
          <p:cNvSpPr/>
          <p:nvPr/>
        </p:nvSpPr>
        <p:spPr>
          <a:xfrm>
            <a:off x="11795760" y="6730928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6CAC5-6D66-1A09-6812-0D70217EA71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" t="2322" r="-717"/>
          <a:stretch>
            <a:fillRect/>
          </a:stretch>
        </p:blipFill>
        <p:spPr>
          <a:xfrm>
            <a:off x="1460308" y="2324100"/>
            <a:ext cx="15468600" cy="660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01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Custom</PresentationFormat>
  <Paragraphs>46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Arimo</vt:lpstr>
      <vt:lpstr>Aptos Display</vt:lpstr>
      <vt:lpstr>Arial</vt:lpstr>
      <vt:lpstr>Arimo Bold</vt:lpstr>
      <vt:lpstr>Calibri</vt:lpstr>
      <vt:lpstr>Aptos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Gregory Sadyalunda</dc:creator>
  <cp:lastModifiedBy>Gregory Sadyalunda</cp:lastModifiedBy>
  <cp:revision>1</cp:revision>
  <dcterms:modified xsi:type="dcterms:W3CDTF">2026-05-09T13:01:57Z</dcterms:modified>
</cp:coreProperties>
</file>