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2"/>
  </p:sldMasterIdLst>
  <p:notesMasterIdLst>
    <p:notesMasterId r:id="rId17"/>
  </p:notesMasterIdLst>
  <p:sldIdLst>
    <p:sldId id="309" r:id="rId3"/>
    <p:sldId id="425" r:id="rId4"/>
    <p:sldId id="405" r:id="rId5"/>
    <p:sldId id="459" r:id="rId6"/>
    <p:sldId id="458" r:id="rId7"/>
    <p:sldId id="436" r:id="rId8"/>
    <p:sldId id="437" r:id="rId9"/>
    <p:sldId id="435" r:id="rId10"/>
    <p:sldId id="446" r:id="rId11"/>
    <p:sldId id="427" r:id="rId12"/>
    <p:sldId id="431" r:id="rId13"/>
    <p:sldId id="460" r:id="rId14"/>
    <p:sldId id="461" r:id="rId15"/>
    <p:sldId id="429" r:id="rId16"/>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sdor.nkindi" initials="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36" autoAdjust="0"/>
    <p:restoredTop sz="95274" autoAdjust="0"/>
  </p:normalViewPr>
  <p:slideViewPr>
    <p:cSldViewPr snapToGrid="0">
      <p:cViewPr varScale="1">
        <p:scale>
          <a:sx n="63" d="100"/>
          <a:sy n="63" d="100"/>
        </p:scale>
        <p:origin x="856" y="56"/>
      </p:cViewPr>
      <p:guideLst/>
    </p:cSldViewPr>
  </p:slideViewPr>
  <p:outlineViewPr>
    <p:cViewPr>
      <p:scale>
        <a:sx n="33" d="100"/>
        <a:sy n="33" d="100"/>
      </p:scale>
      <p:origin x="0" y="-9504"/>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8D39A7F7-019F-4E45-9AE3-2335FE7CA1A9}" type="datetimeFigureOut">
              <a:rPr lang="en-US" smtClean="0"/>
              <a:t>4/20/2026</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00DFB839-CE66-421F-838E-4B16EBA5326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TZ"/>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DFB839-CE66-421F-838E-4B16EBA53261}"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TZ"/>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DFB839-CE66-421F-838E-4B16EBA53261}" type="slidenum">
              <a:rPr lang="en-US" smtClean="0"/>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CF869F84-6F78-D248-92A7-DCDF2226D132}" type="datetimeFigureOut">
              <a:rPr lang="en-US" smtClean="0"/>
              <a:t>4/20/2026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CF869F84-6F78-D248-92A7-DCDF2226D132}" type="datetimeFigureOut">
              <a:rPr lang="en-US" smtClean="0"/>
              <a:t>4/20/2026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CF869F84-6F78-D248-92A7-DCDF2226D132}" type="datetimeFigureOut">
              <a:rPr lang="en-US" smtClean="0"/>
              <a:t>4/20/2026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CF869F84-6F78-D248-92A7-DCDF2226D132}" type="datetimeFigureOut">
              <a:rPr lang="en-US" smtClean="0"/>
              <a:t>4/20/2026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CF869F84-6F78-D248-92A7-DCDF2226D132}" type="datetimeFigureOut">
              <a:rPr lang="en-US" smtClean="0"/>
              <a:t>4/20/2026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F869F84-6F78-D248-92A7-DCDF2226D132}" type="datetimeFigureOut">
              <a:rPr lang="en-US" smtClean="0"/>
              <a:t>4/20/2026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CF869F84-6F78-D248-92A7-DCDF2226D132}" type="datetimeFigureOut">
              <a:rPr lang="en-US" smtClean="0"/>
              <a:t>4/20/2026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CF869F84-6F78-D248-92A7-DCDF2226D132}" type="datetimeFigureOut">
              <a:rPr lang="en-US" smtClean="0"/>
              <a:t>4/20/2026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CF869F84-6F78-D248-92A7-DCDF2226D132}" type="datetimeFigureOut">
              <a:rPr lang="en-US" smtClean="0"/>
              <a:t>4/20/2026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869F84-6F78-D248-92A7-DCDF2226D132}" type="datetimeFigureOut">
              <a:rPr lang="en-US" smtClean="0"/>
              <a:t>4/20/2026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CF869F84-6F78-D248-92A7-DCDF2226D132}" type="datetimeFigureOut">
              <a:rPr lang="en-US" smtClean="0"/>
              <a:t>4/20/2026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CF869F84-6F78-D248-92A7-DCDF2226D132}" type="datetimeFigureOut">
              <a:rPr lang="en-US" smtClean="0"/>
              <a:t>4/20/2026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CF869F84-6F78-D248-92A7-DCDF2226D132}" type="datetimeFigureOut">
              <a:rPr lang="en-US" smtClean="0"/>
              <a:t>4/20/2026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CF869F84-6F78-D248-92A7-DCDF2226D132}" type="datetimeFigureOut">
              <a:rPr lang="en-US" smtClean="0"/>
              <a:t>4/20/2026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CF869F84-6F78-D248-92A7-DCDF2226D132}" type="datetimeFigureOut">
              <a:rPr lang="en-US" smtClean="0"/>
              <a:t>4/20/2026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F869F84-6F78-D248-92A7-DCDF2226D132}" type="datetimeFigureOut">
              <a:rPr lang="en-US" smtClean="0"/>
              <a:t>4/20/2026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CF869F84-6F78-D248-92A7-DCDF2226D132}" type="datetimeFigureOut">
              <a:rPr lang="en-US" smtClean="0"/>
              <a:t>4/20/2026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CF869F84-6F78-D248-92A7-DCDF2226D132}" type="datetimeFigureOut">
              <a:rPr lang="en-US" smtClean="0"/>
              <a:t>4/20/2026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CF869F84-6F78-D248-92A7-DCDF2226D132}" type="datetimeFigureOut">
              <a:rPr lang="en-US" smtClean="0"/>
              <a:t>4/20/2026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869F84-6F78-D248-92A7-DCDF2226D132}" type="datetimeFigureOut">
              <a:rPr lang="en-US" smtClean="0"/>
              <a:t>4/20/2026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CF869F84-6F78-D248-92A7-DCDF2226D132}" type="datetimeFigureOut">
              <a:rPr lang="en-US" smtClean="0"/>
              <a:t>4/20/2026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CF869F84-6F78-D248-92A7-DCDF2226D132}" type="datetimeFigureOut">
              <a:rPr lang="en-US" smtClean="0"/>
              <a:t>4/20/2026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F869F84-6F78-D248-92A7-DCDF2226D132}" type="datetimeFigureOut">
              <a:rPr lang="en-US" smtClean="0"/>
              <a:t>4/20/2026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02C94FD-C9C0-F84A-A7DB-4FB0749FA8C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F869F84-6F78-D248-92A7-DCDF2226D132}" type="datetimeFigureOut">
              <a:rPr lang="en-US" smtClean="0"/>
              <a:t>4/20/2026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02C94FD-C9C0-F84A-A7DB-4FB0749FA8C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ors.brela.go.tz/ors/start"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Placeholder 1"/>
          <p:cNvSpPr txBox="1"/>
          <p:nvPr/>
        </p:nvSpPr>
        <p:spPr>
          <a:xfrm>
            <a:off x="1524000" y="3429000"/>
            <a:ext cx="9161929" cy="25146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US" altLang="x-none" sz="2400" b="1" dirty="0">
              <a:solidFill>
                <a:prstClr val="black"/>
              </a:solidFill>
              <a:latin typeface="Arial" panose="020B0604020202020204" pitchFamily="34" charset="0"/>
              <a:ea typeface="+mn-ea"/>
              <a:cs typeface="Arial" panose="020B0604020202020204" pitchFamily="34" charset="0"/>
            </a:endParaRPr>
          </a:p>
          <a:p>
            <a:pPr algn="ctr"/>
            <a:r>
              <a:rPr lang="en-US" altLang="x-none" sz="2400" b="1" dirty="0">
                <a:solidFill>
                  <a:schemeClr val="accent1">
                    <a:lumMod val="60000"/>
                    <a:lumOff val="40000"/>
                  </a:schemeClr>
                </a:solidFill>
                <a:latin typeface="Arial" panose="020B0604020202020204" pitchFamily="34" charset="0"/>
                <a:ea typeface="+mn-ea"/>
                <a:cs typeface="Arial" panose="020B0604020202020204" pitchFamily="34" charset="0"/>
              </a:rPr>
              <a:t>PRESENTATION ON THE STATE OF AUTOMATION IN TANZANIA IP OFFICE ON 20</a:t>
            </a:r>
            <a:r>
              <a:rPr lang="en-US" altLang="x-none" sz="2400" b="1" baseline="30000" dirty="0">
                <a:solidFill>
                  <a:schemeClr val="accent1">
                    <a:lumMod val="60000"/>
                    <a:lumOff val="40000"/>
                  </a:schemeClr>
                </a:solidFill>
                <a:latin typeface="Arial" panose="020B0604020202020204" pitchFamily="34" charset="0"/>
                <a:ea typeface="+mn-ea"/>
                <a:cs typeface="Arial" panose="020B0604020202020204" pitchFamily="34" charset="0"/>
              </a:rPr>
              <a:t>TH</a:t>
            </a:r>
            <a:r>
              <a:rPr lang="en-US" altLang="x-none" sz="2400" b="1" dirty="0">
                <a:solidFill>
                  <a:schemeClr val="accent1">
                    <a:lumMod val="60000"/>
                    <a:lumOff val="40000"/>
                  </a:schemeClr>
                </a:solidFill>
                <a:latin typeface="Arial" panose="020B0604020202020204" pitchFamily="34" charset="0"/>
                <a:ea typeface="+mn-ea"/>
                <a:cs typeface="Arial" panose="020B0604020202020204" pitchFamily="34" charset="0"/>
              </a:rPr>
              <a:t> APRIL, 2026</a:t>
            </a:r>
          </a:p>
          <a:p>
            <a:pPr algn="ctr"/>
            <a:endParaRPr lang="en-US" altLang="x-none" sz="2400" b="1" dirty="0">
              <a:solidFill>
                <a:schemeClr val="accent1">
                  <a:lumMod val="60000"/>
                  <a:lumOff val="40000"/>
                </a:schemeClr>
              </a:solidFill>
              <a:latin typeface="Arial" panose="020B0604020202020204" pitchFamily="34" charset="0"/>
              <a:ea typeface="+mn-ea"/>
              <a:cs typeface="Arial" panose="020B0604020202020204" pitchFamily="34" charset="0"/>
            </a:endParaRPr>
          </a:p>
          <a:p>
            <a:pPr algn="ctr"/>
            <a:r>
              <a:rPr lang="en-US" altLang="x-none" sz="2400" b="1" dirty="0">
                <a:latin typeface="Arial" panose="020B0604020202020204" pitchFamily="34" charset="0"/>
                <a:ea typeface="+mn-ea"/>
                <a:cs typeface="Arial" panose="020B0604020202020204" pitchFamily="34" charset="0"/>
              </a:rPr>
              <a:t>By: Calvin James Rwambogo &amp; George Roman Msaki</a:t>
            </a:r>
          </a:p>
        </p:txBody>
      </p:sp>
      <p:sp>
        <p:nvSpPr>
          <p:cNvPr id="5" name="TextBox 4"/>
          <p:cNvSpPr txBox="1"/>
          <p:nvPr/>
        </p:nvSpPr>
        <p:spPr>
          <a:xfrm>
            <a:off x="9060872" y="6400800"/>
            <a:ext cx="3131127" cy="368300"/>
          </a:xfrm>
          <a:prstGeom prst="rect">
            <a:avLst/>
          </a:prstGeom>
          <a:noFill/>
        </p:spPr>
        <p:txBody>
          <a:bodyPr wrap="square">
            <a:spAutoFit/>
          </a:bodyPr>
          <a:lstStyle/>
          <a:p>
            <a:pPr algn="ctr"/>
            <a:r>
              <a:rPr lang="en-US" sz="1800" b="1" dirty="0">
                <a:solidFill>
                  <a:schemeClr val="bg1"/>
                </a:solidFill>
                <a:latin typeface="Arial" panose="020B0604020202020204" pitchFamily="34" charset="0"/>
                <a:ea typeface="+mn-ea"/>
                <a:cs typeface="Arial" panose="020B0604020202020204" pitchFamily="34" charset="0"/>
              </a:rPr>
              <a:t>©BRELA 2026</a:t>
            </a:r>
            <a:endParaRPr lang="en-US" sz="1800" dirty="0">
              <a:solidFill>
                <a:schemeClr val="bg1"/>
              </a:solidFill>
            </a:endParaRPr>
          </a:p>
        </p:txBody>
      </p:sp>
      <p:sp>
        <p:nvSpPr>
          <p:cNvPr id="6" name="Title 5"/>
          <p:cNvSpPr>
            <a:spLocks noGrp="1"/>
          </p:cNvSpPr>
          <p:nvPr>
            <p:ph type="title"/>
          </p:nvPr>
        </p:nvSpPr>
        <p:spPr>
          <a:xfrm>
            <a:off x="1820213" y="396240"/>
            <a:ext cx="7535660" cy="2143760"/>
          </a:xfrm>
        </p:spPr>
        <p:txBody>
          <a:bodyPr>
            <a:normAutofit/>
          </a:bodyPr>
          <a:lstStyle/>
          <a:p>
            <a:pPr algn="ctr"/>
            <a:r>
              <a:rPr lang="en-US" sz="3100" b="1" dirty="0">
                <a:solidFill>
                  <a:srgbClr val="C00000"/>
                </a:solidFill>
              </a:rPr>
              <a:t>AFRICA IP REGISTER COORDINATION MEETING IN MAPUTO, MOZAMBIQUE</a:t>
            </a:r>
            <a:br>
              <a:rPr lang="en-US" sz="3100" b="1" dirty="0">
                <a:solidFill>
                  <a:srgbClr val="C00000"/>
                </a:solidFill>
              </a:rPr>
            </a:br>
            <a:endParaRPr lang="en-US" sz="3100" b="1" dirty="0">
              <a:solidFill>
                <a:srgbClr val="C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7412" y="721360"/>
            <a:ext cx="7216588" cy="894080"/>
          </a:xfrm>
        </p:spPr>
        <p:txBody>
          <a:bodyPr>
            <a:normAutofit/>
          </a:bodyPr>
          <a:lstStyle/>
          <a:p>
            <a:pPr algn="ctr"/>
            <a:r>
              <a:rPr lang="en-US" sz="3200" b="1" dirty="0">
                <a:solidFill>
                  <a:srgbClr val="002060"/>
                </a:solidFill>
              </a:rPr>
              <a:t>BRELA Online Services (BOS) portal</a:t>
            </a:r>
          </a:p>
        </p:txBody>
      </p:sp>
      <p:sp>
        <p:nvSpPr>
          <p:cNvPr id="3" name="Content Placeholder 2"/>
          <p:cNvSpPr>
            <a:spLocks noGrp="1"/>
          </p:cNvSpPr>
          <p:nvPr>
            <p:ph idx="1"/>
          </p:nvPr>
        </p:nvSpPr>
        <p:spPr>
          <a:xfrm>
            <a:off x="467360" y="2245360"/>
            <a:ext cx="11043920" cy="3671347"/>
          </a:xfrm>
        </p:spPr>
        <p:txBody>
          <a:bodyPr>
            <a:normAutofit/>
          </a:bodyPr>
          <a:lstStyle/>
          <a:p>
            <a:pPr marL="0" indent="0" algn="just">
              <a:lnSpc>
                <a:spcPct val="120000"/>
              </a:lnSpc>
              <a:buNone/>
            </a:pPr>
            <a:r>
              <a:rPr lang="en-US" sz="4000" dirty="0"/>
              <a:t>To ensure that BRELA meets current trends and developments in science and Technology, the current ORS is being redesigned to the BRELA Online Services portal </a:t>
            </a:r>
            <a:r>
              <a:rPr lang="en-US" sz="4000" b="1" dirty="0"/>
              <a:t>(BOS)</a:t>
            </a:r>
            <a:r>
              <a:rPr lang="en-US" sz="4000" dirty="0"/>
              <a:t>.</a:t>
            </a:r>
          </a:p>
          <a:p>
            <a:pPr marL="1828800" lvl="4" indent="0">
              <a:lnSpc>
                <a:spcPct val="120000"/>
              </a:lnSpc>
              <a:buNone/>
            </a:pPr>
            <a:endParaRPr lang="en-US" sz="9200" b="1" dirty="0">
              <a:solidFill>
                <a:srgbClr val="0070C0"/>
              </a:solidFill>
              <a:latin typeface="Aptos Display" panose="020B0004020202020204" pitchFamily="34" charset="0"/>
            </a:endParaRPr>
          </a:p>
          <a:p>
            <a:pPr marL="457200" lvl="1" indent="0">
              <a:buNone/>
            </a:pPr>
            <a:endParaRPr lang="en-US" sz="9600" b="1" dirty="0">
              <a:latin typeface="Aptos Display" panose="020B0004020202020204" pitchFamily="34" charset="0"/>
            </a:endParaRPr>
          </a:p>
          <a:p>
            <a:pPr lvl="1"/>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6729" y="288086"/>
            <a:ext cx="7117977" cy="1550873"/>
          </a:xfrm>
        </p:spPr>
        <p:txBody>
          <a:bodyPr>
            <a:noAutofit/>
          </a:bodyPr>
          <a:lstStyle/>
          <a:p>
            <a:pPr algn="ctr"/>
            <a:r>
              <a:rPr lang="en-US" sz="3200" b="1" dirty="0">
                <a:solidFill>
                  <a:srgbClr val="002060"/>
                </a:solidFill>
              </a:rPr>
              <a:t>ARIPO MEMBER STATES MODULE</a:t>
            </a:r>
          </a:p>
        </p:txBody>
      </p:sp>
      <p:sp>
        <p:nvSpPr>
          <p:cNvPr id="3" name="Content Placeholder 2"/>
          <p:cNvSpPr>
            <a:spLocks noGrp="1"/>
          </p:cNvSpPr>
          <p:nvPr>
            <p:ph idx="1"/>
          </p:nvPr>
        </p:nvSpPr>
        <p:spPr>
          <a:xfrm>
            <a:off x="863600" y="1737360"/>
            <a:ext cx="10840720" cy="3972560"/>
          </a:xfrm>
        </p:spPr>
        <p:txBody>
          <a:bodyPr>
            <a:normAutofit fontScale="97500"/>
          </a:bodyPr>
          <a:lstStyle/>
          <a:p>
            <a:pPr marL="0" indent="0" algn="just">
              <a:lnSpc>
                <a:spcPct val="120000"/>
              </a:lnSpc>
              <a:buNone/>
            </a:pPr>
            <a:endParaRPr lang="en-US" sz="3200" dirty="0"/>
          </a:p>
          <a:p>
            <a:pPr marL="0" indent="0" algn="just">
              <a:lnSpc>
                <a:spcPct val="120000"/>
              </a:lnSpc>
              <a:buNone/>
            </a:pPr>
            <a:r>
              <a:rPr lang="en-US" sz="3300" dirty="0"/>
              <a:t>BRELA is also using the </a:t>
            </a:r>
            <a:r>
              <a:rPr lang="en-US" sz="3300" b="1" dirty="0"/>
              <a:t>ARIPO Ms Module </a:t>
            </a:r>
            <a:r>
              <a:rPr lang="en-US" sz="3300" dirty="0"/>
              <a:t>for processing IP Applications filed through the Regional route (</a:t>
            </a:r>
            <a:r>
              <a:rPr lang="en-US" sz="3300" b="1" dirty="0"/>
              <a:t>ARIPO)</a:t>
            </a:r>
            <a:r>
              <a:rPr lang="en-US" sz="3300" dirty="0"/>
              <a:t> under the Harare Protocol on Patents and Industrial Designs, and the Banjul Protocol on Marks.</a:t>
            </a:r>
          </a:p>
          <a:p>
            <a:pPr marL="0" indent="0">
              <a:lnSpc>
                <a:spcPct val="120000"/>
              </a:lnSpc>
              <a:buNone/>
            </a:pPr>
            <a:endParaRPr lang="en-US" sz="3200" dirty="0"/>
          </a:p>
          <a:p>
            <a:pPr marL="1828800" lvl="4" indent="0">
              <a:lnSpc>
                <a:spcPct val="120000"/>
              </a:lnSpc>
              <a:buNone/>
            </a:pPr>
            <a:endParaRPr lang="en-US" sz="9200" b="1" dirty="0">
              <a:solidFill>
                <a:srgbClr val="0070C0"/>
              </a:solidFill>
              <a:latin typeface="Aptos Display" panose="020B0004020202020204" pitchFamily="34" charset="0"/>
            </a:endParaRPr>
          </a:p>
          <a:p>
            <a:pPr marL="457200" lvl="1" indent="0">
              <a:buNone/>
            </a:pPr>
            <a:endParaRPr lang="en-US" sz="9600" b="1" dirty="0">
              <a:latin typeface="Aptos Display" panose="020B0004020202020204" pitchFamily="34" charset="0"/>
            </a:endParaRPr>
          </a:p>
          <a:p>
            <a:pPr lvl="1"/>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61D4D-E649-E35F-1F5A-46393DA9DD1A}"/>
              </a:ext>
            </a:extLst>
          </p:cNvPr>
          <p:cNvSpPr>
            <a:spLocks noGrp="1"/>
          </p:cNvSpPr>
          <p:nvPr>
            <p:ph type="title"/>
          </p:nvPr>
        </p:nvSpPr>
        <p:spPr/>
        <p:txBody>
          <a:bodyPr/>
          <a:lstStyle/>
          <a:p>
            <a:pPr algn="ctr"/>
            <a:r>
              <a:rPr lang="en-US" b="1" dirty="0">
                <a:solidFill>
                  <a:schemeClr val="tx2">
                    <a:lumMod val="50000"/>
                    <a:lumOff val="50000"/>
                  </a:schemeClr>
                </a:solidFill>
              </a:rPr>
              <a:t>DATA SHARING</a:t>
            </a:r>
            <a:endParaRPr lang="en-TZ" b="1" dirty="0">
              <a:solidFill>
                <a:schemeClr val="tx2">
                  <a:lumMod val="50000"/>
                  <a:lumOff val="50000"/>
                </a:schemeClr>
              </a:solidFill>
            </a:endParaRPr>
          </a:p>
        </p:txBody>
      </p:sp>
      <p:sp>
        <p:nvSpPr>
          <p:cNvPr id="3" name="Content Placeholder 2">
            <a:extLst>
              <a:ext uri="{FF2B5EF4-FFF2-40B4-BE49-F238E27FC236}">
                <a16:creationId xmlns:a16="http://schemas.microsoft.com/office/drawing/2014/main" id="{9AEE1321-CB0E-35EB-872D-3AFC59D6D01F}"/>
              </a:ext>
            </a:extLst>
          </p:cNvPr>
          <p:cNvSpPr>
            <a:spLocks noGrp="1"/>
          </p:cNvSpPr>
          <p:nvPr>
            <p:ph idx="1"/>
          </p:nvPr>
        </p:nvSpPr>
        <p:spPr>
          <a:xfrm>
            <a:off x="619760" y="1524000"/>
            <a:ext cx="10734040" cy="4511041"/>
          </a:xfrm>
        </p:spPr>
        <p:txBody>
          <a:bodyPr>
            <a:normAutofit fontScale="85000" lnSpcReduction="10000"/>
          </a:bodyPr>
          <a:lstStyle/>
          <a:p>
            <a:pPr algn="just">
              <a:buFont typeface="Wingdings" panose="05000000000000000000" pitchFamily="2" charset="2"/>
              <a:buChar char="Ø"/>
            </a:pPr>
            <a:r>
              <a:rPr lang="en-US" sz="3200" dirty="0"/>
              <a:t>There is no publicly accessible IP database.</a:t>
            </a:r>
          </a:p>
          <a:p>
            <a:pPr marL="0" indent="0" algn="just">
              <a:buNone/>
            </a:pPr>
            <a:endParaRPr lang="en-US" sz="3200" dirty="0"/>
          </a:p>
          <a:p>
            <a:pPr algn="just">
              <a:buFont typeface="Wingdings" panose="05000000000000000000" pitchFamily="2" charset="2"/>
              <a:buChar char="Ø"/>
            </a:pPr>
            <a:r>
              <a:rPr lang="en-US" sz="3200" dirty="0"/>
              <a:t> BRELA offers search services such as custom search and standard search for companies, Business Names, trademarks, and Patents.</a:t>
            </a:r>
          </a:p>
          <a:p>
            <a:pPr marL="0" indent="0" algn="just">
              <a:buNone/>
            </a:pPr>
            <a:endParaRPr lang="en-US" sz="3200" dirty="0"/>
          </a:p>
          <a:p>
            <a:pPr algn="just">
              <a:buFont typeface="Wingdings" panose="05000000000000000000" pitchFamily="2" charset="2"/>
              <a:buChar char="Ø"/>
            </a:pPr>
            <a:r>
              <a:rPr lang="en-US" sz="3200" dirty="0"/>
              <a:t>The services are offered upon payment of the prescribed fees.</a:t>
            </a:r>
          </a:p>
          <a:p>
            <a:pPr marL="0" indent="0" algn="just">
              <a:buNone/>
            </a:pPr>
            <a:endParaRPr lang="en-US" sz="3200" dirty="0"/>
          </a:p>
          <a:p>
            <a:pPr algn="just">
              <a:buFont typeface="Wingdings" panose="05000000000000000000" pitchFamily="2" charset="2"/>
              <a:buChar char="Ø"/>
            </a:pPr>
            <a:r>
              <a:rPr lang="en-US" sz="3200" dirty="0"/>
              <a:t>However, for the </a:t>
            </a:r>
            <a:r>
              <a:rPr lang="en-US" sz="3200" dirty="0">
                <a:solidFill>
                  <a:schemeClr val="tx2">
                    <a:lumMod val="50000"/>
                    <a:lumOff val="50000"/>
                  </a:schemeClr>
                </a:solidFill>
              </a:rPr>
              <a:t>Patents, Trade, and Service marks journal (</a:t>
            </a:r>
            <a:r>
              <a:rPr lang="en-US" sz="3200" i="1" dirty="0">
                <a:solidFill>
                  <a:schemeClr val="tx2">
                    <a:lumMod val="50000"/>
                    <a:lumOff val="50000"/>
                  </a:schemeClr>
                </a:solidFill>
              </a:rPr>
              <a:t>published monthly</a:t>
            </a:r>
            <a:r>
              <a:rPr lang="en-US" sz="3200" dirty="0">
                <a:solidFill>
                  <a:schemeClr val="tx2">
                    <a:lumMod val="50000"/>
                    <a:lumOff val="50000"/>
                  </a:schemeClr>
                </a:solidFill>
              </a:rPr>
              <a:t>), </a:t>
            </a:r>
            <a:r>
              <a:rPr lang="en-US" sz="3200" dirty="0"/>
              <a:t>one can access the same freely through the registration system under the Industrial Property Journal section.</a:t>
            </a:r>
            <a:endParaRPr lang="en-TZ" sz="3200" dirty="0"/>
          </a:p>
        </p:txBody>
      </p:sp>
    </p:spTree>
    <p:extLst>
      <p:ext uri="{BB962C8B-B14F-4D97-AF65-F5344CB8AC3E}">
        <p14:creationId xmlns:p14="http://schemas.microsoft.com/office/powerpoint/2010/main" val="19499436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3E1B0-0A93-E226-5DB2-A895095DC77C}"/>
              </a:ext>
            </a:extLst>
          </p:cNvPr>
          <p:cNvSpPr>
            <a:spLocks noGrp="1"/>
          </p:cNvSpPr>
          <p:nvPr>
            <p:ph type="title"/>
          </p:nvPr>
        </p:nvSpPr>
        <p:spPr/>
        <p:txBody>
          <a:bodyPr/>
          <a:lstStyle/>
          <a:p>
            <a:pPr algn="ctr"/>
            <a:r>
              <a:rPr lang="en-US" dirty="0">
                <a:solidFill>
                  <a:schemeClr val="tx2">
                    <a:lumMod val="50000"/>
                    <a:lumOff val="50000"/>
                  </a:schemeClr>
                </a:solidFill>
              </a:rPr>
              <a:t>Challenges</a:t>
            </a:r>
            <a:endParaRPr lang="en-TZ" dirty="0">
              <a:solidFill>
                <a:schemeClr val="tx2">
                  <a:lumMod val="50000"/>
                  <a:lumOff val="50000"/>
                </a:schemeClr>
              </a:solidFill>
            </a:endParaRPr>
          </a:p>
        </p:txBody>
      </p:sp>
      <p:sp>
        <p:nvSpPr>
          <p:cNvPr id="3" name="Content Placeholder 2">
            <a:extLst>
              <a:ext uri="{FF2B5EF4-FFF2-40B4-BE49-F238E27FC236}">
                <a16:creationId xmlns:a16="http://schemas.microsoft.com/office/drawing/2014/main" id="{9D4F337D-BBFA-664A-F1A7-FEAE4C9CFC12}"/>
              </a:ext>
            </a:extLst>
          </p:cNvPr>
          <p:cNvSpPr>
            <a:spLocks noGrp="1"/>
          </p:cNvSpPr>
          <p:nvPr>
            <p:ph idx="1"/>
          </p:nvPr>
        </p:nvSpPr>
        <p:spPr>
          <a:xfrm>
            <a:off x="838200" y="1899919"/>
            <a:ext cx="10652760" cy="4277043"/>
          </a:xfrm>
        </p:spPr>
        <p:txBody>
          <a:bodyPr/>
          <a:lstStyle/>
          <a:p>
            <a:pPr algn="just">
              <a:buFont typeface="Wingdings" panose="05000000000000000000" pitchFamily="2" charset="2"/>
              <a:buChar char="v"/>
            </a:pPr>
            <a:r>
              <a:rPr lang="en-US" sz="3200" dirty="0"/>
              <a:t>Inadequate data quality and validation, especially for IP files with applications filed before 2018. The office is planning to conduct an IP files audit to capture data from manual files created before 2018 to IPAS.</a:t>
            </a:r>
          </a:p>
          <a:p>
            <a:pPr marL="0" indent="0" algn="just">
              <a:buNone/>
            </a:pPr>
            <a:endParaRPr lang="en-US" sz="3200" dirty="0"/>
          </a:p>
          <a:p>
            <a:pPr algn="just">
              <a:buFont typeface="Wingdings" panose="05000000000000000000" pitchFamily="2" charset="2"/>
              <a:buChar char="v"/>
            </a:pPr>
            <a:r>
              <a:rPr lang="en-US" sz="3200" dirty="0"/>
              <a:t>Low level of awareness (</a:t>
            </a:r>
            <a:r>
              <a:rPr lang="en-US" sz="3200" i="1" dirty="0"/>
              <a:t>capacity</a:t>
            </a:r>
            <a:r>
              <a:rPr lang="en-US" sz="3200" dirty="0"/>
              <a:t>) on the use of the registration/administration systems, i.e., IPAS and Ms Module</a:t>
            </a:r>
          </a:p>
          <a:p>
            <a:endParaRPr lang="en-TZ" dirty="0"/>
          </a:p>
        </p:txBody>
      </p:sp>
    </p:spTree>
    <p:extLst>
      <p:ext uri="{BB962C8B-B14F-4D97-AF65-F5344CB8AC3E}">
        <p14:creationId xmlns:p14="http://schemas.microsoft.com/office/powerpoint/2010/main" val="9516826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11787" y="3065004"/>
            <a:ext cx="6093912" cy="584775"/>
          </a:xfrm>
          <a:prstGeom prst="rect">
            <a:avLst/>
          </a:prstGeom>
          <a:noFill/>
        </p:spPr>
        <p:txBody>
          <a:bodyPr wrap="square">
            <a:spAutoFit/>
          </a:bodyPr>
          <a:lstStyle/>
          <a:p>
            <a:pPr algn="ctr"/>
            <a:r>
              <a:rPr lang="en-US" sz="3200" b="1" dirty="0">
                <a:solidFill>
                  <a:srgbClr val="002060"/>
                </a:solidFill>
              </a:rPr>
              <a:t>ASANTENI SANA</a:t>
            </a:r>
            <a:endParaRPr lang="en-US" sz="3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C00000"/>
                </a:solidFill>
              </a:rPr>
              <a:t> </a:t>
            </a:r>
            <a:endParaRPr lang="en-US" dirty="0"/>
          </a:p>
        </p:txBody>
      </p:sp>
      <p:sp>
        <p:nvSpPr>
          <p:cNvPr id="7" name="Content Placeholder 2"/>
          <p:cNvSpPr>
            <a:spLocks noGrp="1"/>
          </p:cNvSpPr>
          <p:nvPr>
            <p:ph sz="half" idx="1"/>
          </p:nvPr>
        </p:nvSpPr>
        <p:spPr>
          <a:xfrm>
            <a:off x="211015" y="1508760"/>
            <a:ext cx="11570677" cy="4215033"/>
          </a:xfrm>
        </p:spPr>
        <p:txBody>
          <a:bodyPr>
            <a:noAutofit/>
          </a:bodyPr>
          <a:lstStyle/>
          <a:p>
            <a:pPr lvl="5" algn="just">
              <a:lnSpc>
                <a:spcPct val="160000"/>
              </a:lnSpc>
              <a:buFont typeface="Wingdings" panose="05000000000000000000" pitchFamily="2" charset="2"/>
              <a:buChar char="q"/>
            </a:pPr>
            <a:endParaRPr lang="en-US" b="1" dirty="0">
              <a:solidFill>
                <a:srgbClr val="0070C0"/>
              </a:solidFill>
              <a:latin typeface="Arial" panose="020B0604020202020204" pitchFamily="34" charset="0"/>
              <a:cs typeface="Arial" panose="020B0604020202020204" pitchFamily="34" charset="0"/>
            </a:endParaRPr>
          </a:p>
          <a:p>
            <a:pPr lvl="5" algn="just">
              <a:lnSpc>
                <a:spcPct val="160000"/>
              </a:lnSpc>
              <a:buFont typeface="Wingdings" panose="05000000000000000000" pitchFamily="2" charset="2"/>
              <a:buChar char="q"/>
            </a:pPr>
            <a:endParaRPr lang="en-US" b="1" dirty="0">
              <a:solidFill>
                <a:srgbClr val="0070C0"/>
              </a:solidFill>
              <a:latin typeface="Arial" panose="020B0604020202020204" pitchFamily="34" charset="0"/>
              <a:cs typeface="Arial" panose="020B0604020202020204" pitchFamily="34" charset="0"/>
            </a:endParaRPr>
          </a:p>
          <a:p>
            <a:pPr lvl="5" algn="just">
              <a:lnSpc>
                <a:spcPct val="160000"/>
              </a:lnSpc>
              <a:buFont typeface="Wingdings" panose="05000000000000000000" pitchFamily="2" charset="2"/>
              <a:buChar char="q"/>
            </a:pPr>
            <a:r>
              <a:rPr lang="en-US" sz="3200" b="1" dirty="0">
                <a:solidFill>
                  <a:srgbClr val="0070C0"/>
                </a:solidFill>
                <a:latin typeface="Arial" panose="020B0604020202020204" pitchFamily="34" charset="0"/>
                <a:cs typeface="Arial" panose="020B0604020202020204" pitchFamily="34" charset="0"/>
              </a:rPr>
              <a:t>Introduction</a:t>
            </a:r>
          </a:p>
          <a:p>
            <a:pPr lvl="5" algn="just">
              <a:lnSpc>
                <a:spcPct val="160000"/>
              </a:lnSpc>
              <a:buFont typeface="Wingdings" panose="05000000000000000000" pitchFamily="2" charset="2"/>
              <a:buChar char="q"/>
            </a:pPr>
            <a:r>
              <a:rPr lang="en-US" sz="3200" b="1" dirty="0">
                <a:solidFill>
                  <a:srgbClr val="0070C0"/>
                </a:solidFill>
                <a:latin typeface="Arial" panose="020B0604020202020204" pitchFamily="34" charset="0"/>
                <a:cs typeface="Arial" panose="020B0604020202020204" pitchFamily="34" charset="0"/>
              </a:rPr>
              <a:t>State of Automation in Tanzania</a:t>
            </a:r>
          </a:p>
          <a:p>
            <a:pPr lvl="5" algn="just">
              <a:lnSpc>
                <a:spcPct val="160000"/>
              </a:lnSpc>
              <a:buFont typeface="Wingdings" panose="05000000000000000000" pitchFamily="2" charset="2"/>
              <a:buChar char="q"/>
            </a:pPr>
            <a:r>
              <a:rPr lang="en-US" sz="3200" b="1" dirty="0">
                <a:solidFill>
                  <a:srgbClr val="0070C0"/>
                </a:solidFill>
                <a:latin typeface="Arial" panose="020B0604020202020204" pitchFamily="34" charset="0"/>
                <a:cs typeface="Arial" panose="020B0604020202020204" pitchFamily="34" charset="0"/>
              </a:rPr>
              <a:t>Conclusion</a:t>
            </a:r>
            <a:endParaRPr lang="en-US" sz="3200" dirty="0">
              <a:latin typeface="Arial" panose="020B0604020202020204" pitchFamily="34" charset="0"/>
              <a:cs typeface="Arial" panose="020B0604020202020204" pitchFamily="34" charset="0"/>
            </a:endParaRPr>
          </a:p>
        </p:txBody>
      </p:sp>
      <p:sp>
        <p:nvSpPr>
          <p:cNvPr id="11" name="Title 1"/>
          <p:cNvSpPr txBox="1"/>
          <p:nvPr/>
        </p:nvSpPr>
        <p:spPr>
          <a:xfrm>
            <a:off x="3154680" y="799465"/>
            <a:ext cx="5269230" cy="70929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defRPr/>
            </a:pPr>
            <a:r>
              <a:rPr lang="en-US" b="1" dirty="0">
                <a:solidFill>
                  <a:srgbClr val="C00000"/>
                </a:solidFill>
                <a:latin typeface="Aptos Display" panose="02110004020202020204"/>
              </a:rPr>
              <a:t>CONTENTS</a:t>
            </a:r>
            <a:endParaRPr kumimoji="0" lang="en-US" sz="4400" b="0" i="0" u="none" strike="noStrike" kern="1200" cap="none" spc="0" normalizeH="0" baseline="0" noProof="0" dirty="0">
              <a:ln>
                <a:noFill/>
              </a:ln>
              <a:solidFill>
                <a:prstClr val="black"/>
              </a:solidFill>
              <a:effectLst/>
              <a:uLnTx/>
              <a:uFillTx/>
              <a:latin typeface="Aptos Display" panose="02110004020202020204"/>
              <a:ea typeface="+mj-ea"/>
              <a:cs typeface="+mj-cs"/>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 calcmode="lin" valueType="num">
                                      <p:cBhvr additive="base">
                                        <p:cTn id="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anim calcmode="lin" valueType="num">
                                      <p:cBhvr additive="base">
                                        <p:cTn id="1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3" end="3"/>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anim calcmode="lin" valueType="num">
                                      <p:cBhvr additive="base">
                                        <p:cTn id="17"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8447" y="365125"/>
            <a:ext cx="7324166" cy="782357"/>
          </a:xfrm>
        </p:spPr>
        <p:txBody>
          <a:bodyPr>
            <a:normAutofit/>
          </a:bodyPr>
          <a:lstStyle/>
          <a:p>
            <a:pPr algn="ctr"/>
            <a:r>
              <a:rPr lang="en-US" sz="3200" b="1" dirty="0">
                <a:solidFill>
                  <a:srgbClr val="002060"/>
                </a:solidFill>
              </a:rPr>
              <a:t>INTRODUCTION</a:t>
            </a:r>
          </a:p>
        </p:txBody>
      </p:sp>
      <p:sp>
        <p:nvSpPr>
          <p:cNvPr id="3" name="Content Placeholder 2"/>
          <p:cNvSpPr>
            <a:spLocks noGrp="1"/>
          </p:cNvSpPr>
          <p:nvPr>
            <p:ph idx="1"/>
          </p:nvPr>
        </p:nvSpPr>
        <p:spPr>
          <a:xfrm>
            <a:off x="1271752" y="1471447"/>
            <a:ext cx="9616966" cy="4067505"/>
          </a:xfrm>
        </p:spPr>
        <p:txBody>
          <a:bodyPr>
            <a:normAutofit fontScale="92500"/>
          </a:bodyPr>
          <a:lstStyle/>
          <a:p>
            <a:pPr marL="0" indent="0" algn="just">
              <a:lnSpc>
                <a:spcPct val="120000"/>
              </a:lnSpc>
              <a:buNone/>
            </a:pPr>
            <a:r>
              <a:rPr lang="en-US" sz="3500" kern="100" dirty="0">
                <a:latin typeface="Arial" panose="020B0604020202020204" pitchFamily="34" charset="0"/>
                <a:ea typeface="Calibri" panose="020F0502020204030204" pitchFamily="34" charset="0"/>
                <a:cs typeface="Times New Roman" panose="02020603050405020304" pitchFamily="18" charset="0"/>
              </a:rPr>
              <a:t>Mainland Tanzania has several Institutions which are responsible for the administration and enforcement of Intellectual Property Rights:</a:t>
            </a:r>
          </a:p>
          <a:p>
            <a:pPr marL="0" indent="0" algn="just">
              <a:lnSpc>
                <a:spcPct val="120000"/>
              </a:lnSpc>
              <a:buNone/>
            </a:pPr>
            <a:endParaRPr lang="en-US" sz="3500" kern="100" dirty="0">
              <a:latin typeface="Arial" panose="020B0604020202020204" pitchFamily="34" charset="0"/>
              <a:ea typeface="Calibri" panose="020F0502020204030204" pitchFamily="34" charset="0"/>
              <a:cs typeface="Times New Roman" panose="02020603050405020304" pitchFamily="18" charset="0"/>
            </a:endParaRPr>
          </a:p>
          <a:p>
            <a:pPr algn="just">
              <a:lnSpc>
                <a:spcPct val="120000"/>
              </a:lnSpc>
              <a:buFont typeface="Wingdings" panose="05000000000000000000" pitchFamily="2" charset="2"/>
              <a:buChar char="Ø"/>
            </a:pPr>
            <a:r>
              <a:rPr lang="en-US" sz="3500" kern="100" dirty="0">
                <a:latin typeface="Arial" panose="020B0604020202020204" pitchFamily="34" charset="0"/>
                <a:ea typeface="Calibri" panose="020F0502020204030204" pitchFamily="34" charset="0"/>
                <a:cs typeface="Times New Roman" panose="02020603050405020304" pitchFamily="18" charset="0"/>
              </a:rPr>
              <a:t>The Copyright Office of Tanzania (COSOTA); </a:t>
            </a:r>
          </a:p>
          <a:p>
            <a:pPr algn="just">
              <a:lnSpc>
                <a:spcPct val="120000"/>
              </a:lnSpc>
              <a:buFont typeface="Wingdings" panose="05000000000000000000" pitchFamily="2" charset="2"/>
              <a:buChar char="Ø"/>
            </a:pPr>
            <a:r>
              <a:rPr lang="en-US" sz="3500" kern="100" dirty="0">
                <a:latin typeface="Arial" panose="020B0604020202020204" pitchFamily="34" charset="0"/>
                <a:ea typeface="Calibri" panose="020F0502020204030204" pitchFamily="34" charset="0"/>
                <a:cs typeface="Times New Roman" panose="02020603050405020304" pitchFamily="18" charset="0"/>
              </a:rPr>
              <a:t>The Registrar of Plant Breeders’ Rights (PBRO); </a:t>
            </a:r>
          </a:p>
          <a:p>
            <a:pPr marL="0" indent="0" algn="just">
              <a:lnSpc>
                <a:spcPct val="120000"/>
              </a:lnSpc>
              <a:buNone/>
            </a:pPr>
            <a:endParaRPr lang="en-US" sz="3200" kern="100" dirty="0">
              <a:latin typeface="Arial" panose="020B0604020202020204" pitchFamily="34" charset="0"/>
              <a:ea typeface="Calibri" panose="020F0502020204030204" pitchFamily="34" charset="0"/>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70880-CCC3-FD16-EF8B-332B710FE3C4}"/>
              </a:ext>
            </a:extLst>
          </p:cNvPr>
          <p:cNvSpPr>
            <a:spLocks noGrp="1"/>
          </p:cNvSpPr>
          <p:nvPr>
            <p:ph type="title"/>
          </p:nvPr>
        </p:nvSpPr>
        <p:spPr/>
        <p:txBody>
          <a:bodyPr/>
          <a:lstStyle/>
          <a:p>
            <a:pPr algn="ctr"/>
            <a:r>
              <a:rPr lang="en-US" b="1" dirty="0">
                <a:solidFill>
                  <a:schemeClr val="tx2">
                    <a:lumMod val="50000"/>
                    <a:lumOff val="50000"/>
                  </a:schemeClr>
                </a:solidFill>
              </a:rPr>
              <a:t>Introduction</a:t>
            </a:r>
            <a:r>
              <a:rPr lang="en-US" dirty="0">
                <a:solidFill>
                  <a:schemeClr val="tx2">
                    <a:lumMod val="50000"/>
                    <a:lumOff val="50000"/>
                  </a:schemeClr>
                </a:solidFill>
              </a:rPr>
              <a:t>…</a:t>
            </a:r>
            <a:endParaRPr lang="en-TZ" dirty="0">
              <a:solidFill>
                <a:schemeClr val="tx2">
                  <a:lumMod val="50000"/>
                  <a:lumOff val="50000"/>
                </a:schemeClr>
              </a:solidFill>
            </a:endParaRPr>
          </a:p>
        </p:txBody>
      </p:sp>
      <p:sp>
        <p:nvSpPr>
          <p:cNvPr id="3" name="Content Placeholder 2">
            <a:extLst>
              <a:ext uri="{FF2B5EF4-FFF2-40B4-BE49-F238E27FC236}">
                <a16:creationId xmlns:a16="http://schemas.microsoft.com/office/drawing/2014/main" id="{ACC452B8-E91C-F21B-0F5D-176FDAE2CF33}"/>
              </a:ext>
            </a:extLst>
          </p:cNvPr>
          <p:cNvSpPr>
            <a:spLocks noGrp="1"/>
          </p:cNvSpPr>
          <p:nvPr>
            <p:ph idx="1"/>
          </p:nvPr>
        </p:nvSpPr>
        <p:spPr>
          <a:xfrm>
            <a:off x="651641" y="1765738"/>
            <a:ext cx="10436774" cy="3878317"/>
          </a:xfrm>
        </p:spPr>
        <p:txBody>
          <a:bodyPr>
            <a:normAutofit fontScale="85000" lnSpcReduction="10000"/>
          </a:bodyPr>
          <a:lstStyle/>
          <a:p>
            <a:pPr algn="just">
              <a:buFont typeface="Wingdings" panose="05000000000000000000" pitchFamily="2" charset="2"/>
              <a:buChar char="Ø"/>
            </a:pPr>
            <a:r>
              <a:rPr lang="en-US" sz="3500" dirty="0"/>
              <a:t>The Fair Competition Commission (FCC); </a:t>
            </a:r>
          </a:p>
          <a:p>
            <a:pPr algn="just">
              <a:buFont typeface="Wingdings" panose="05000000000000000000" pitchFamily="2" charset="2"/>
              <a:buChar char="Ø"/>
            </a:pPr>
            <a:r>
              <a:rPr lang="en-US" sz="3500" dirty="0"/>
              <a:t>The Commission for Science and Technology (COSTECH); </a:t>
            </a:r>
          </a:p>
          <a:p>
            <a:pPr algn="just">
              <a:buFont typeface="Wingdings" panose="05000000000000000000" pitchFamily="2" charset="2"/>
              <a:buChar char="Ø"/>
            </a:pPr>
            <a:r>
              <a:rPr lang="en-US" sz="3500" dirty="0"/>
              <a:t>Tanzania Revenue Authority (TRA) – Customs;</a:t>
            </a:r>
          </a:p>
          <a:p>
            <a:pPr algn="just">
              <a:buFont typeface="Wingdings" panose="05000000000000000000" pitchFamily="2" charset="2"/>
              <a:buChar char="Ø"/>
            </a:pPr>
            <a:r>
              <a:rPr lang="en-US" sz="3500" dirty="0"/>
              <a:t>Tanzania Communication Regulatory Authority (TCRA);</a:t>
            </a:r>
          </a:p>
          <a:p>
            <a:pPr algn="just">
              <a:buFont typeface="Wingdings" panose="05000000000000000000" pitchFamily="2" charset="2"/>
              <a:buChar char="Ø"/>
            </a:pPr>
            <a:r>
              <a:rPr lang="en-US" sz="3500" dirty="0"/>
              <a:t>The Police Force; </a:t>
            </a:r>
          </a:p>
          <a:p>
            <a:pPr algn="just">
              <a:buFont typeface="Wingdings" panose="05000000000000000000" pitchFamily="2" charset="2"/>
              <a:buChar char="Ø"/>
            </a:pPr>
            <a:r>
              <a:rPr lang="en-US" sz="3500" dirty="0"/>
              <a:t>Judiciary; and </a:t>
            </a:r>
          </a:p>
          <a:p>
            <a:pPr algn="just">
              <a:buFont typeface="Wingdings" panose="05000000000000000000" pitchFamily="2" charset="2"/>
              <a:buChar char="Ø"/>
            </a:pPr>
            <a:r>
              <a:rPr lang="en-US" sz="3500" dirty="0">
                <a:solidFill>
                  <a:schemeClr val="tx2">
                    <a:lumMod val="50000"/>
                    <a:lumOff val="50000"/>
                  </a:schemeClr>
                </a:solidFill>
              </a:rPr>
              <a:t>The Business Registrations and Licensing Agency (BRELA)</a:t>
            </a:r>
          </a:p>
          <a:p>
            <a:endParaRPr lang="en-US" dirty="0"/>
          </a:p>
          <a:p>
            <a:pPr marL="0" indent="0">
              <a:buNone/>
            </a:pPr>
            <a:endParaRPr lang="en-TZ" dirty="0"/>
          </a:p>
        </p:txBody>
      </p:sp>
    </p:spTree>
    <p:extLst>
      <p:ext uri="{BB962C8B-B14F-4D97-AF65-F5344CB8AC3E}">
        <p14:creationId xmlns:p14="http://schemas.microsoft.com/office/powerpoint/2010/main" val="2496454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7CD83-2E9D-C005-298C-F09ADAF777A4}"/>
              </a:ext>
            </a:extLst>
          </p:cNvPr>
          <p:cNvSpPr>
            <a:spLocks noGrp="1"/>
          </p:cNvSpPr>
          <p:nvPr>
            <p:ph type="title"/>
          </p:nvPr>
        </p:nvSpPr>
        <p:spPr/>
        <p:txBody>
          <a:bodyPr/>
          <a:lstStyle/>
          <a:p>
            <a:pPr algn="ctr"/>
            <a:r>
              <a:rPr lang="en-US" b="1" dirty="0">
                <a:solidFill>
                  <a:schemeClr val="tx2">
                    <a:lumMod val="50000"/>
                    <a:lumOff val="50000"/>
                  </a:schemeClr>
                </a:solidFill>
              </a:rPr>
              <a:t>About BRELA</a:t>
            </a:r>
            <a:endParaRPr lang="en-TZ" b="1" dirty="0">
              <a:solidFill>
                <a:schemeClr val="tx2">
                  <a:lumMod val="50000"/>
                  <a:lumOff val="50000"/>
                </a:schemeClr>
              </a:solidFill>
            </a:endParaRPr>
          </a:p>
        </p:txBody>
      </p:sp>
      <p:sp>
        <p:nvSpPr>
          <p:cNvPr id="3" name="Content Placeholder 2">
            <a:extLst>
              <a:ext uri="{FF2B5EF4-FFF2-40B4-BE49-F238E27FC236}">
                <a16:creationId xmlns:a16="http://schemas.microsoft.com/office/drawing/2014/main" id="{9DAC6968-D6A4-0D0D-4D77-EA0CF62044F6}"/>
              </a:ext>
            </a:extLst>
          </p:cNvPr>
          <p:cNvSpPr>
            <a:spLocks noGrp="1"/>
          </p:cNvSpPr>
          <p:nvPr>
            <p:ph idx="1"/>
          </p:nvPr>
        </p:nvSpPr>
        <p:spPr>
          <a:xfrm>
            <a:off x="838200" y="1587062"/>
            <a:ext cx="9976945" cy="4403835"/>
          </a:xfrm>
        </p:spPr>
        <p:txBody>
          <a:bodyPr>
            <a:normAutofit fontScale="85000" lnSpcReduction="10000"/>
          </a:bodyPr>
          <a:lstStyle/>
          <a:p>
            <a:pPr algn="just">
              <a:buFont typeface="Wingdings" panose="05000000000000000000" pitchFamily="2" charset="2"/>
              <a:buChar char="Ø"/>
            </a:pPr>
            <a:r>
              <a:rPr lang="en-US" sz="3000" dirty="0">
                <a:latin typeface="Arial" panose="020B0604020202020204" pitchFamily="34" charset="0"/>
                <a:cs typeface="Arial" panose="020B0604020202020204" pitchFamily="34" charset="0"/>
              </a:rPr>
              <a:t>The Business Registration Licensing Agency (BRELA) is an agency under the </a:t>
            </a:r>
            <a:r>
              <a:rPr lang="en-US" sz="3000" b="1" dirty="0">
                <a:latin typeface="Arial" panose="020B0604020202020204" pitchFamily="34" charset="0"/>
                <a:cs typeface="Arial" panose="020B0604020202020204" pitchFamily="34" charset="0"/>
              </a:rPr>
              <a:t>Ministry of Industry and Trade </a:t>
            </a:r>
            <a:r>
              <a:rPr lang="en-US" sz="3000" dirty="0">
                <a:latin typeface="Arial" panose="020B0604020202020204" pitchFamily="34" charset="0"/>
                <a:cs typeface="Arial" panose="020B0604020202020204" pitchFamily="34" charset="0"/>
              </a:rPr>
              <a:t>(MIT). Established under the Executive Agencies Act No. 30 of 1997; it was officially launched in December 1999.</a:t>
            </a:r>
          </a:p>
          <a:p>
            <a:pPr marL="0" indent="0" algn="just">
              <a:buNone/>
            </a:pPr>
            <a:endParaRPr lang="en-US" sz="3000" dirty="0">
              <a:latin typeface="Arial" panose="020B0604020202020204" pitchFamily="34" charset="0"/>
              <a:cs typeface="Arial" panose="020B0604020202020204" pitchFamily="34" charset="0"/>
            </a:endParaRPr>
          </a:p>
          <a:p>
            <a:pPr algn="just">
              <a:buFont typeface="Wingdings" panose="05000000000000000000" pitchFamily="2" charset="2"/>
              <a:buChar char="Ø"/>
            </a:pPr>
            <a:r>
              <a:rPr lang="en-US" sz="3000" dirty="0">
                <a:latin typeface="Arial" panose="020B0604020202020204" pitchFamily="34" charset="0"/>
                <a:cs typeface="Arial" panose="020B0604020202020204" pitchFamily="34" charset="0"/>
              </a:rPr>
              <a:t> The Agency is responsible for the administration of various Commercial laws, and due to the State’s membership with Regional and International IP Bodies, it also acts as the National IP Office in Tanzania.</a:t>
            </a:r>
          </a:p>
          <a:p>
            <a:pPr algn="just">
              <a:buFont typeface="Wingdings" panose="05000000000000000000" pitchFamily="2" charset="2"/>
              <a:buChar char="Ø"/>
            </a:pPr>
            <a:endParaRPr lang="en-US" sz="3000" dirty="0">
              <a:latin typeface="Arial" panose="020B0604020202020204" pitchFamily="34" charset="0"/>
              <a:cs typeface="Arial" panose="020B0604020202020204" pitchFamily="34" charset="0"/>
            </a:endParaRPr>
          </a:p>
          <a:p>
            <a:pPr algn="just">
              <a:buFont typeface="Wingdings" panose="05000000000000000000" pitchFamily="2" charset="2"/>
              <a:buChar char="Ø"/>
            </a:pPr>
            <a:r>
              <a:rPr lang="en-US" sz="3000" dirty="0">
                <a:latin typeface="Arial" panose="020B0604020202020204" pitchFamily="34" charset="0"/>
                <a:cs typeface="Arial" panose="020B0604020202020204" pitchFamily="34" charset="0"/>
              </a:rPr>
              <a:t>BRELA as the National IP Office is responsible for, among other matters, the administration of Industrial Property Rights (IPR’s)</a:t>
            </a:r>
          </a:p>
          <a:p>
            <a:pPr marL="0" indent="0">
              <a:buNone/>
            </a:pPr>
            <a:endParaRPr lang="en-TZ" dirty="0"/>
          </a:p>
        </p:txBody>
      </p:sp>
    </p:spTree>
    <p:extLst>
      <p:ext uri="{BB962C8B-B14F-4D97-AF65-F5344CB8AC3E}">
        <p14:creationId xmlns:p14="http://schemas.microsoft.com/office/powerpoint/2010/main" val="8454726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9085" y="365125"/>
            <a:ext cx="10764715" cy="1325563"/>
          </a:xfrm>
        </p:spPr>
        <p:txBody>
          <a:bodyPr>
            <a:normAutofit/>
          </a:bodyPr>
          <a:lstStyle/>
          <a:p>
            <a:pPr algn="ctr"/>
            <a:r>
              <a:rPr lang="en-US" sz="4000" b="1" dirty="0">
                <a:solidFill>
                  <a:srgbClr val="002060"/>
                </a:solidFill>
              </a:rPr>
              <a:t>BRELA MANDATE</a:t>
            </a:r>
          </a:p>
        </p:txBody>
      </p:sp>
      <p:sp>
        <p:nvSpPr>
          <p:cNvPr id="3" name="Content Placeholder 2"/>
          <p:cNvSpPr>
            <a:spLocks noGrp="1"/>
          </p:cNvSpPr>
          <p:nvPr>
            <p:ph idx="1"/>
          </p:nvPr>
        </p:nvSpPr>
        <p:spPr>
          <a:xfrm>
            <a:off x="1085850" y="1334770"/>
            <a:ext cx="10562590" cy="4653280"/>
          </a:xfrm>
        </p:spPr>
        <p:txBody>
          <a:bodyPr>
            <a:normAutofit fontScale="92500" lnSpcReduction="10000"/>
          </a:bodyPr>
          <a:lstStyle/>
          <a:p>
            <a:pPr marL="0" indent="0" algn="just">
              <a:buNone/>
            </a:pPr>
            <a:endParaRPr lang="en-US" sz="3200" b="1" dirty="0">
              <a:solidFill>
                <a:schemeClr val="tx2">
                  <a:lumMod val="75000"/>
                  <a:lumOff val="25000"/>
                </a:schemeClr>
              </a:solidFill>
            </a:endParaRPr>
          </a:p>
          <a:p>
            <a:pPr marL="0" indent="0" algn="just">
              <a:buNone/>
            </a:pPr>
            <a:r>
              <a:rPr lang="en-US" sz="3200" b="1" dirty="0">
                <a:solidFill>
                  <a:schemeClr val="tx2">
                    <a:lumMod val="75000"/>
                    <a:lumOff val="25000"/>
                  </a:schemeClr>
                </a:solidFill>
              </a:rPr>
              <a:t>BRELA administers:</a:t>
            </a:r>
          </a:p>
          <a:p>
            <a:pPr algn="just">
              <a:buFont typeface="Wingdings" panose="05000000000000000000" pitchFamily="2" charset="2"/>
              <a:buChar char="ü"/>
            </a:pPr>
            <a:r>
              <a:rPr lang="en-US" sz="3200" b="1" dirty="0"/>
              <a:t>The Companies Act Cap. 212 of the Laws  </a:t>
            </a:r>
          </a:p>
          <a:p>
            <a:pPr algn="just">
              <a:buFont typeface="Wingdings" panose="05000000000000000000" pitchFamily="2" charset="2"/>
              <a:buChar char="ü"/>
            </a:pPr>
            <a:r>
              <a:rPr lang="en-US" sz="3200" b="1" dirty="0"/>
              <a:t>The Business Names Registration Act Cap. 213</a:t>
            </a:r>
          </a:p>
          <a:p>
            <a:pPr algn="just">
              <a:buFont typeface="Wingdings" panose="05000000000000000000" pitchFamily="2" charset="2"/>
              <a:buChar char="ü"/>
            </a:pPr>
            <a:r>
              <a:rPr lang="en-US" sz="3200" b="1" dirty="0">
                <a:solidFill>
                  <a:srgbClr val="FF0000"/>
                </a:solidFill>
              </a:rPr>
              <a:t>The Trade and Service Marks under the Trade and Service Marks Act Cap. 326</a:t>
            </a:r>
          </a:p>
          <a:p>
            <a:pPr algn="just">
              <a:buFont typeface="Wingdings" panose="05000000000000000000" pitchFamily="2" charset="2"/>
              <a:buChar char="ü"/>
            </a:pPr>
            <a:r>
              <a:rPr lang="en-US" sz="3200" b="1" dirty="0">
                <a:solidFill>
                  <a:srgbClr val="FF0000"/>
                </a:solidFill>
              </a:rPr>
              <a:t>The Patents (Registration Act) Cap. 217 </a:t>
            </a:r>
          </a:p>
          <a:p>
            <a:pPr algn="just">
              <a:buFont typeface="Wingdings" panose="05000000000000000000" pitchFamily="2" charset="2"/>
              <a:buChar char="ü"/>
            </a:pPr>
            <a:r>
              <a:rPr lang="en-US" sz="3200" b="1" dirty="0"/>
              <a:t>The National Industries (Registration and Licensing) Act Cap. 46 </a:t>
            </a:r>
          </a:p>
          <a:p>
            <a:pPr algn="just">
              <a:buFont typeface="Wingdings" panose="05000000000000000000" pitchFamily="2" charset="2"/>
              <a:buChar char="ü"/>
            </a:pPr>
            <a:r>
              <a:rPr lang="en-US" sz="3200" b="1" dirty="0"/>
              <a:t>The Business Licensing Act No. 25, 1976 as amended</a:t>
            </a:r>
          </a:p>
        </p:txBody>
      </p:sp>
    </p:spTree>
    <p:extLst>
      <p:ext uri="{BB962C8B-B14F-4D97-AF65-F5344CB8AC3E}">
        <p14:creationId xmlns:p14="http://schemas.microsoft.com/office/powerpoint/2010/main" val="36871250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29266"/>
            <a:ext cx="10515600" cy="1570654"/>
          </a:xfrm>
        </p:spPr>
        <p:txBody>
          <a:bodyPr>
            <a:normAutofit/>
          </a:bodyPr>
          <a:lstStyle/>
          <a:p>
            <a:pPr algn="ctr"/>
            <a:r>
              <a:rPr lang="en-US" sz="4000" b="1" dirty="0">
                <a:solidFill>
                  <a:srgbClr val="002060"/>
                </a:solidFill>
              </a:rPr>
              <a:t>Role in IP Administration</a:t>
            </a:r>
          </a:p>
        </p:txBody>
      </p:sp>
      <p:sp>
        <p:nvSpPr>
          <p:cNvPr id="3" name="Content Placeholder 2"/>
          <p:cNvSpPr>
            <a:spLocks noGrp="1"/>
          </p:cNvSpPr>
          <p:nvPr>
            <p:ph idx="1"/>
          </p:nvPr>
        </p:nvSpPr>
        <p:spPr>
          <a:xfrm>
            <a:off x="259976" y="1658471"/>
            <a:ext cx="11707905" cy="4141694"/>
          </a:xfrm>
        </p:spPr>
        <p:txBody>
          <a:bodyPr>
            <a:normAutofit fontScale="92500" lnSpcReduction="10000"/>
          </a:bodyPr>
          <a:lstStyle/>
          <a:p>
            <a:pPr marL="0" indent="0" algn="just">
              <a:buNone/>
            </a:pPr>
            <a:endParaRPr lang="en-US" sz="3200" b="1" dirty="0">
              <a:solidFill>
                <a:schemeClr val="tx2">
                  <a:lumMod val="75000"/>
                  <a:lumOff val="25000"/>
                </a:schemeClr>
              </a:solidFill>
            </a:endParaRPr>
          </a:p>
          <a:p>
            <a:pPr algn="just">
              <a:buFont typeface="Wingdings" panose="05000000000000000000" pitchFamily="2" charset="2"/>
              <a:buChar char="ü"/>
            </a:pPr>
            <a:r>
              <a:rPr lang="en-US" sz="3200" b="1" dirty="0"/>
              <a:t>To act in the capacity of the National Intellectual Property Office</a:t>
            </a:r>
          </a:p>
          <a:p>
            <a:pPr algn="just">
              <a:buFont typeface="Wingdings" panose="05000000000000000000" pitchFamily="2" charset="2"/>
              <a:buChar char="ü"/>
            </a:pPr>
            <a:endParaRPr lang="en-US" sz="3200" b="1" dirty="0"/>
          </a:p>
          <a:p>
            <a:pPr algn="just">
              <a:buFont typeface="Wingdings" panose="05000000000000000000" pitchFamily="2" charset="2"/>
              <a:buChar char="ü"/>
            </a:pPr>
            <a:r>
              <a:rPr lang="en-US" sz="3200" b="1" dirty="0"/>
              <a:t>To administer Industrial Property Laws (Patents and Trade/Service Marks) </a:t>
            </a:r>
          </a:p>
          <a:p>
            <a:pPr algn="just">
              <a:buFont typeface="Wingdings" panose="05000000000000000000" pitchFamily="2" charset="2"/>
              <a:buChar char="ü"/>
            </a:pPr>
            <a:endParaRPr lang="en-US" sz="3200" b="1" dirty="0"/>
          </a:p>
          <a:p>
            <a:pPr algn="just">
              <a:buFont typeface="Wingdings" panose="05000000000000000000" pitchFamily="2" charset="2"/>
              <a:buChar char="ü"/>
            </a:pPr>
            <a:r>
              <a:rPr lang="en-US" sz="3200" b="1" dirty="0"/>
              <a:t>To promote technology and innovations in the country and the dissemination of relevant information, including that contained in patents.</a:t>
            </a:r>
          </a:p>
        </p:txBody>
      </p:sp>
    </p:spTree>
    <p:extLst>
      <p:ext uri="{BB962C8B-B14F-4D97-AF65-F5344CB8AC3E}">
        <p14:creationId xmlns:p14="http://schemas.microsoft.com/office/powerpoint/2010/main" val="28054125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9680" y="365760"/>
            <a:ext cx="6167120" cy="1209040"/>
          </a:xfrm>
        </p:spPr>
        <p:txBody>
          <a:bodyPr>
            <a:normAutofit/>
          </a:bodyPr>
          <a:lstStyle/>
          <a:p>
            <a:pPr algn="ctr"/>
            <a:r>
              <a:rPr lang="en-US" b="1" dirty="0">
                <a:solidFill>
                  <a:srgbClr val="002060"/>
                </a:solidFill>
              </a:rPr>
              <a:t>STATE OF AUTOMATION</a:t>
            </a:r>
          </a:p>
        </p:txBody>
      </p:sp>
      <p:sp>
        <p:nvSpPr>
          <p:cNvPr id="3" name="Content Placeholder 2"/>
          <p:cNvSpPr>
            <a:spLocks noGrp="1"/>
          </p:cNvSpPr>
          <p:nvPr>
            <p:ph idx="1"/>
          </p:nvPr>
        </p:nvSpPr>
        <p:spPr>
          <a:xfrm>
            <a:off x="822960" y="1473200"/>
            <a:ext cx="10434320" cy="4460240"/>
          </a:xfrm>
        </p:spPr>
        <p:txBody>
          <a:bodyPr>
            <a:noAutofit/>
          </a:bodyPr>
          <a:lstStyle/>
          <a:p>
            <a:pPr algn="just">
              <a:lnSpc>
                <a:spcPct val="120000"/>
              </a:lnSpc>
              <a:buFont typeface="Wingdings" panose="05000000000000000000" pitchFamily="2" charset="2"/>
              <a:buChar char="ü"/>
            </a:pPr>
            <a:r>
              <a:rPr lang="en-US" dirty="0">
                <a:latin typeface="Arial" panose="020B0604020202020204" pitchFamily="34" charset="0"/>
                <a:cs typeface="Arial" panose="020B0604020202020204" pitchFamily="34" charset="0"/>
              </a:rPr>
              <a:t>In Tanzania, since 2018 at BRELA, all services, including the Intellectual property registrations, are offered through the Online system (</a:t>
            </a:r>
            <a:r>
              <a:rPr lang="en-US" b="1" i="1" dirty="0">
                <a:latin typeface="Arial" panose="020B0604020202020204" pitchFamily="34" charset="0"/>
                <a:cs typeface="Arial" panose="020B0604020202020204" pitchFamily="34" charset="0"/>
              </a:rPr>
              <a:t>No physical filing</a:t>
            </a:r>
            <a:r>
              <a:rPr lang="en-US" dirty="0">
                <a:latin typeface="Arial" panose="020B0604020202020204" pitchFamily="34" charset="0"/>
                <a:cs typeface="Arial" panose="020B0604020202020204" pitchFamily="34" charset="0"/>
              </a:rPr>
              <a:t>).</a:t>
            </a:r>
          </a:p>
          <a:p>
            <a:pPr marL="0" indent="0" algn="just">
              <a:lnSpc>
                <a:spcPct val="120000"/>
              </a:lnSpc>
              <a:buNone/>
            </a:pPr>
            <a:endParaRPr lang="en-US" dirty="0">
              <a:latin typeface="Arial" panose="020B0604020202020204" pitchFamily="34" charset="0"/>
              <a:cs typeface="Arial" panose="020B0604020202020204" pitchFamily="34" charset="0"/>
            </a:endParaRPr>
          </a:p>
          <a:p>
            <a:pPr algn="just">
              <a:lnSpc>
                <a:spcPct val="120000"/>
              </a:lnSpc>
              <a:buFont typeface="Wingdings" panose="05000000000000000000" pitchFamily="2" charset="2"/>
              <a:buChar char="ü"/>
            </a:pPr>
            <a:r>
              <a:rPr lang="en-US" dirty="0">
                <a:latin typeface="Arial" panose="020B0604020202020204" pitchFamily="34" charset="0"/>
                <a:cs typeface="Arial" panose="020B0604020202020204" pitchFamily="34" charset="0"/>
              </a:rPr>
              <a:t>All applications are received via the Online Registration System (</a:t>
            </a:r>
            <a:r>
              <a:rPr lang="en-US" b="1" dirty="0">
                <a:latin typeface="Arial" panose="020B0604020202020204" pitchFamily="34" charset="0"/>
                <a:cs typeface="Arial" panose="020B0604020202020204" pitchFamily="34" charset="0"/>
              </a:rPr>
              <a:t>ORS</a:t>
            </a:r>
            <a:r>
              <a:rPr lang="en-US" dirty="0">
                <a:latin typeface="Arial" panose="020B0604020202020204" pitchFamily="34" charset="0"/>
                <a:cs typeface="Arial" panose="020B0604020202020204" pitchFamily="34" charset="0"/>
              </a:rPr>
              <a:t>) available at </a:t>
            </a:r>
            <a:r>
              <a:rPr lang="en-US" dirty="0">
                <a:latin typeface="Arial" panose="020B0604020202020204" pitchFamily="34" charset="0"/>
                <a:cs typeface="Arial" panose="020B0604020202020204" pitchFamily="34" charset="0"/>
                <a:hlinkClick r:id="rId2"/>
              </a:rPr>
              <a:t>https://ors.brela.go.tz/ors/start</a:t>
            </a:r>
            <a:r>
              <a:rPr lang="en-US" dirty="0">
                <a:latin typeface="Arial" panose="020B0604020202020204" pitchFamily="34" charset="0"/>
                <a:cs typeface="Arial" panose="020B0604020202020204" pitchFamily="34" charset="0"/>
              </a:rPr>
              <a:t>. ORS has been integrated </a:t>
            </a:r>
            <a:r>
              <a:rPr lang="en-US">
                <a:latin typeface="Arial" panose="020B0604020202020204" pitchFamily="34" charset="0"/>
                <a:cs typeface="Arial" panose="020B0604020202020204" pitchFamily="34" charset="0"/>
              </a:rPr>
              <a:t>with </a:t>
            </a:r>
            <a:r>
              <a:rPr lang="en-US" b="1">
                <a:latin typeface="Arial" panose="020B0604020202020204" pitchFamily="34" charset="0"/>
                <a:cs typeface="Arial" panose="020B0604020202020204" pitchFamily="34" charset="0"/>
              </a:rPr>
              <a:t>IPAS 3.5</a:t>
            </a:r>
            <a:r>
              <a:rPr lang="en-US">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to process IP-related applications.</a:t>
            </a:r>
          </a:p>
        </p:txBody>
      </p:sp>
    </p:spTree>
    <p:extLst>
      <p:ext uri="{BB962C8B-B14F-4D97-AF65-F5344CB8AC3E}">
        <p14:creationId xmlns:p14="http://schemas.microsoft.com/office/powerpoint/2010/main" val="2241037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7301" y="365126"/>
            <a:ext cx="8291146" cy="764426"/>
          </a:xfrm>
        </p:spPr>
        <p:txBody>
          <a:bodyPr>
            <a:normAutofit/>
          </a:bodyPr>
          <a:lstStyle/>
          <a:p>
            <a:pPr algn="ctr"/>
            <a:r>
              <a:rPr lang="en-US" sz="3200" b="1" dirty="0">
                <a:solidFill>
                  <a:srgbClr val="002060"/>
                </a:solidFill>
              </a:rPr>
              <a:t>How Does ORS work</a:t>
            </a:r>
          </a:p>
        </p:txBody>
      </p:sp>
      <p:sp>
        <p:nvSpPr>
          <p:cNvPr id="3" name="Content Placeholder 2"/>
          <p:cNvSpPr>
            <a:spLocks noGrp="1"/>
          </p:cNvSpPr>
          <p:nvPr>
            <p:ph idx="1"/>
          </p:nvPr>
        </p:nvSpPr>
        <p:spPr>
          <a:xfrm>
            <a:off x="116541" y="1645920"/>
            <a:ext cx="11242339" cy="4094480"/>
          </a:xfrm>
        </p:spPr>
        <p:txBody>
          <a:bodyPr>
            <a:normAutofit fontScale="92500"/>
          </a:bodyPr>
          <a:lstStyle/>
          <a:p>
            <a:pPr lvl="0" algn="just">
              <a:lnSpc>
                <a:spcPct val="120000"/>
              </a:lnSpc>
              <a:buFont typeface="Wingdings" panose="05000000000000000000" pitchFamily="2" charset="2"/>
              <a:buChar char="v"/>
            </a:pPr>
            <a:r>
              <a:rPr lang="en-US" dirty="0">
                <a:latin typeface="Arial" panose="020B0604020202020204" pitchFamily="34" charset="0"/>
                <a:cs typeface="Arial" panose="020B0604020202020204" pitchFamily="34" charset="0"/>
              </a:rPr>
              <a:t>To access the system, one should have a user account created using the National Identification Number (</a:t>
            </a:r>
            <a:r>
              <a:rPr lang="en-US" b="1" dirty="0">
                <a:latin typeface="Arial" panose="020B0604020202020204" pitchFamily="34" charset="0"/>
                <a:cs typeface="Arial" panose="020B0604020202020204" pitchFamily="34" charset="0"/>
              </a:rPr>
              <a:t>NIN</a:t>
            </a:r>
            <a:r>
              <a:rPr lang="en-US" dirty="0">
                <a:latin typeface="Arial" panose="020B0604020202020204" pitchFamily="34" charset="0"/>
                <a:cs typeface="Arial" panose="020B0604020202020204" pitchFamily="34" charset="0"/>
              </a:rPr>
              <a:t>) issued by the National Identification Authority (</a:t>
            </a:r>
            <a:r>
              <a:rPr lang="en-US" b="1" dirty="0">
                <a:latin typeface="Arial" panose="020B0604020202020204" pitchFamily="34" charset="0"/>
                <a:cs typeface="Arial" panose="020B0604020202020204" pitchFamily="34" charset="0"/>
              </a:rPr>
              <a:t>NIDA</a:t>
            </a:r>
            <a:r>
              <a:rPr lang="en-US" dirty="0">
                <a:latin typeface="Arial" panose="020B0604020202020204" pitchFamily="34" charset="0"/>
                <a:cs typeface="Arial" panose="020B0604020202020204" pitchFamily="34" charset="0"/>
              </a:rPr>
              <a:t>), a valid email address, and a mobile number.</a:t>
            </a:r>
          </a:p>
          <a:p>
            <a:pPr marL="0" lvl="0" indent="0" algn="just">
              <a:lnSpc>
                <a:spcPct val="120000"/>
              </a:lnSpc>
              <a:buNone/>
            </a:pPr>
            <a:endParaRPr lang="en-US" dirty="0">
              <a:latin typeface="Arial" panose="020B0604020202020204" pitchFamily="34" charset="0"/>
              <a:cs typeface="Arial" panose="020B0604020202020204" pitchFamily="34" charset="0"/>
            </a:endParaRPr>
          </a:p>
          <a:p>
            <a:pPr lvl="0" algn="just">
              <a:lnSpc>
                <a:spcPct val="120000"/>
              </a:lnSpc>
              <a:buFont typeface="Wingdings" panose="05000000000000000000" pitchFamily="2" charset="2"/>
              <a:buChar char="v"/>
            </a:pPr>
            <a:r>
              <a:rPr lang="en-US" dirty="0">
                <a:latin typeface="Arial" panose="020B0604020202020204" pitchFamily="34" charset="0"/>
                <a:cs typeface="Arial" panose="020B0604020202020204" pitchFamily="34" charset="0"/>
              </a:rPr>
              <a:t> Non-residents can only file their applications with BRELA through the services of Intellectual Property Agents as per Regulation 11 of the Trade and Service Marks Regulations, 2000.</a:t>
            </a:r>
          </a:p>
          <a:p>
            <a:pPr marL="0" indent="0">
              <a:lnSpc>
                <a:spcPct val="120000"/>
              </a:lnSpc>
              <a:buNone/>
            </a:pPr>
            <a:endParaRPr lang="en-US" sz="3200" dirty="0"/>
          </a:p>
          <a:p>
            <a:pPr lvl="4">
              <a:lnSpc>
                <a:spcPct val="120000"/>
              </a:lnSpc>
              <a:buFont typeface="Wingdings" panose="05000000000000000000" pitchFamily="2" charset="2"/>
              <a:buChar char="ü"/>
            </a:pPr>
            <a:endParaRPr lang="en-US" sz="9200" b="1" dirty="0">
              <a:solidFill>
                <a:srgbClr val="0070C0"/>
              </a:solidFill>
              <a:latin typeface="Aptos Display" panose="020B0004020202020204" pitchFamily="34" charset="0"/>
            </a:endParaRPr>
          </a:p>
          <a:p>
            <a:pPr marL="457200" lvl="1" indent="0">
              <a:buNone/>
            </a:pPr>
            <a:endParaRPr lang="en-US" sz="9600" b="1" dirty="0">
              <a:latin typeface="Aptos Display" panose="020B0004020202020204" pitchFamily="34" charset="0"/>
            </a:endParaRPr>
          </a:p>
          <a:p>
            <a:pPr lvl="1"/>
            <a:endParaRPr lang="en-US" dirty="0"/>
          </a:p>
        </p:txBody>
      </p:sp>
    </p:spTree>
    <p:extLst>
      <p:ext uri="{BB962C8B-B14F-4D97-AF65-F5344CB8AC3E}">
        <p14:creationId xmlns:p14="http://schemas.microsoft.com/office/powerpoint/2010/main" val="2809538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676</TotalTime>
  <Words>720</Words>
  <Application>Microsoft Office PowerPoint</Application>
  <PresentationFormat>Widescreen</PresentationFormat>
  <Paragraphs>81</Paragraphs>
  <Slides>14</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14</vt:i4>
      </vt:variant>
    </vt:vector>
  </HeadingPairs>
  <TitlesOfParts>
    <vt:vector size="21" baseType="lpstr">
      <vt:lpstr>Aptos</vt:lpstr>
      <vt:lpstr>Aptos Display</vt:lpstr>
      <vt:lpstr>Arial</vt:lpstr>
      <vt:lpstr>Calibri</vt:lpstr>
      <vt:lpstr>Wingdings</vt:lpstr>
      <vt:lpstr>Office Theme</vt:lpstr>
      <vt:lpstr>1_Office Theme</vt:lpstr>
      <vt:lpstr>AFRICA IP REGISTER COORDINATION MEETING IN MAPUTO, MOZAMBIQUE </vt:lpstr>
      <vt:lpstr> </vt:lpstr>
      <vt:lpstr>INTRODUCTION</vt:lpstr>
      <vt:lpstr>Introduction…</vt:lpstr>
      <vt:lpstr>About BRELA</vt:lpstr>
      <vt:lpstr>BRELA MANDATE</vt:lpstr>
      <vt:lpstr>Role in IP Administration</vt:lpstr>
      <vt:lpstr>STATE OF AUTOMATION</vt:lpstr>
      <vt:lpstr>How Does ORS work</vt:lpstr>
      <vt:lpstr>BRELA Online Services (BOS) portal</vt:lpstr>
      <vt:lpstr>ARIPO MEMBER STATES MODULE</vt:lpstr>
      <vt:lpstr>DATA SHARING</vt:lpstr>
      <vt:lpstr>Challenges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Nehemiah Mihayo</dc:creator>
  <cp:lastModifiedBy>Calvin Rwambogo</cp:lastModifiedBy>
  <cp:revision>270</cp:revision>
  <cp:lastPrinted>2025-05-28T22:44:00Z</cp:lastPrinted>
  <dcterms:created xsi:type="dcterms:W3CDTF">2025-05-06T07:40:00Z</dcterms:created>
  <dcterms:modified xsi:type="dcterms:W3CDTF">2026-04-20T14:52:09Z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6DB22273ACB8423E84F723D036953B03_12</vt:lpwstr>
  </property>
  <property fmtid="{D5CDD505-2E9C-101B-9397-08002B2CF9AE}" pid="3" name="KSOProductBuildVer">
    <vt:lpwstr>2057-12.2.0.23196</vt:lpwstr>
  </property>
</Properties>
</file>