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8"/>
  </p:notesMasterIdLst>
  <p:sldIdLst>
    <p:sldId id="309" r:id="rId3"/>
    <p:sldId id="425" r:id="rId4"/>
    <p:sldId id="461" r:id="rId5"/>
    <p:sldId id="462" r:id="rId6"/>
    <p:sldId id="429" r:id="rId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dor.nkindi"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36" autoAdjust="0"/>
    <p:restoredTop sz="95274" autoAdjust="0"/>
  </p:normalViewPr>
  <p:slideViewPr>
    <p:cSldViewPr snapToGrid="0">
      <p:cViewPr varScale="1">
        <p:scale>
          <a:sx n="88" d="100"/>
          <a:sy n="88" d="100"/>
        </p:scale>
        <p:origin x="557" y="67"/>
      </p:cViewPr>
      <p:guideLst/>
    </p:cSldViewPr>
  </p:slideViewPr>
  <p:outlineViewPr>
    <p:cViewPr>
      <p:scale>
        <a:sx n="33" d="100"/>
        <a:sy n="33" d="100"/>
      </p:scale>
      <p:origin x="0" y="-950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8D39A7F7-019F-4E45-9AE3-2335FE7CA1A9}" type="datetimeFigureOut">
              <a:rPr lang="en-US" smtClean="0"/>
              <a:t>4/21/2026</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00DFB839-CE66-421F-838E-4B16EBA53261}" type="slidenum">
              <a:rPr lang="en-US" smtClean="0"/>
              <a:t>‹#›</a:t>
            </a:fld>
            <a:endParaRPr lang="en-US"/>
          </a:p>
        </p:txBody>
      </p:sp>
    </p:spTree>
    <p:extLst>
      <p:ext uri="{BB962C8B-B14F-4D97-AF65-F5344CB8AC3E}">
        <p14:creationId xmlns:p14="http://schemas.microsoft.com/office/powerpoint/2010/main" val="4170896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aa-ET"/>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FB839-CE66-421F-838E-4B16EBA53261}" type="slidenum">
              <a:rPr lang="en-US" smtClean="0"/>
              <a:t>1</a:t>
            </a:fld>
            <a:endParaRPr lang="en-US"/>
          </a:p>
        </p:txBody>
      </p:sp>
    </p:spTree>
    <p:extLst>
      <p:ext uri="{BB962C8B-B14F-4D97-AF65-F5344CB8AC3E}">
        <p14:creationId xmlns:p14="http://schemas.microsoft.com/office/powerpoint/2010/main" val="1955134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aa-ET"/>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FB839-CE66-421F-838E-4B16EBA53261}" type="slidenum">
              <a:rPr lang="en-US" smtClean="0"/>
              <a:t>2</a:t>
            </a:fld>
            <a:endParaRPr lang="en-US"/>
          </a:p>
        </p:txBody>
      </p:sp>
    </p:spTree>
    <p:extLst>
      <p:ext uri="{BB962C8B-B14F-4D97-AF65-F5344CB8AC3E}">
        <p14:creationId xmlns:p14="http://schemas.microsoft.com/office/powerpoint/2010/main" val="2456450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F869F84-6F78-D248-92A7-DCDF2226D132}" type="datetimeFigureOut">
              <a:rPr lang="en-US" smtClean="0"/>
              <a:t>4/21/2026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F869F84-6F78-D248-92A7-DCDF2226D132}" type="datetimeFigureOut">
              <a:rPr lang="en-US" smtClean="0"/>
              <a:t>4/21/2026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869F84-6F78-D248-92A7-DCDF2226D132}" type="datetimeFigureOut">
              <a:rPr lang="en-US" smtClean="0"/>
              <a:t>4/21/2026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F869F84-6F78-D248-92A7-DCDF2226D132}" type="datetimeFigureOut">
              <a:rPr lang="en-US" smtClean="0"/>
              <a:t>4/21/2026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F869F84-6F78-D248-92A7-DCDF2226D132}" type="datetimeFigureOut">
              <a:rPr lang="en-US" smtClean="0"/>
              <a:t>4/21/2026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F869F84-6F78-D248-92A7-DCDF2226D132}" type="datetimeFigureOut">
              <a:rPr lang="en-US" smtClean="0"/>
              <a:t>4/21/2026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869F84-6F78-D248-92A7-DCDF2226D132}" type="datetimeFigureOut">
              <a:rPr lang="en-US" smtClean="0"/>
              <a:t>4/21/2026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F869F84-6F78-D248-92A7-DCDF2226D132}" type="datetimeFigureOut">
              <a:rPr lang="en-US" smtClean="0"/>
              <a:t>4/21/2026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C94FD-C9C0-F84A-A7DB-4FB0749FA8C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F869F84-6F78-D248-92A7-DCDF2226D132}" type="datetimeFigureOut">
              <a:rPr lang="en-US" smtClean="0"/>
              <a:t>4/21/2026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2C94FD-C9C0-F84A-A7DB-4FB0749FA8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F869F84-6F78-D248-92A7-DCDF2226D132}" type="datetimeFigureOut">
              <a:rPr lang="en-US" smtClean="0"/>
              <a:t>4/21/2026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2C94FD-C9C0-F84A-A7DB-4FB0749FA8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p:nvPr/>
        </p:nvSpPr>
        <p:spPr>
          <a:xfrm>
            <a:off x="1524000" y="3429000"/>
            <a:ext cx="9161929" cy="2514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altLang="x-none" sz="2400" b="1" dirty="0">
              <a:solidFill>
                <a:prstClr val="black"/>
              </a:solidFill>
              <a:latin typeface="Arial" panose="020B0604020202020204" pitchFamily="34" charset="0"/>
              <a:ea typeface="+mn-ea"/>
              <a:cs typeface="Arial" panose="020B0604020202020204" pitchFamily="34" charset="0"/>
            </a:endParaRPr>
          </a:p>
          <a:p>
            <a:pPr algn="ctr"/>
            <a:r>
              <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rPr>
              <a:t>PRESENTATION ON DATA QUALITY CHALLENGES &amp; SOLUTIONS IN TANZANIA IP OFFICE ON 21</a:t>
            </a:r>
            <a:r>
              <a:rPr lang="en-US" altLang="x-none" sz="2400" b="1" baseline="30000" dirty="0">
                <a:solidFill>
                  <a:schemeClr val="accent1">
                    <a:lumMod val="60000"/>
                    <a:lumOff val="40000"/>
                  </a:schemeClr>
                </a:solidFill>
                <a:latin typeface="Arial" panose="020B0604020202020204" pitchFamily="34" charset="0"/>
                <a:ea typeface="+mn-ea"/>
                <a:cs typeface="Arial" panose="020B0604020202020204" pitchFamily="34" charset="0"/>
              </a:rPr>
              <a:t>st</a:t>
            </a:r>
            <a:r>
              <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rPr>
              <a:t> APRIL, 2026</a:t>
            </a:r>
          </a:p>
          <a:p>
            <a:pPr algn="ctr"/>
            <a:endParaRPr lang="en-US" altLang="x-none" sz="2400" b="1" dirty="0">
              <a:solidFill>
                <a:schemeClr val="accent1">
                  <a:lumMod val="60000"/>
                  <a:lumOff val="40000"/>
                </a:schemeClr>
              </a:solidFill>
              <a:latin typeface="Arial" panose="020B0604020202020204" pitchFamily="34" charset="0"/>
              <a:ea typeface="+mn-ea"/>
              <a:cs typeface="Arial" panose="020B0604020202020204" pitchFamily="34" charset="0"/>
            </a:endParaRPr>
          </a:p>
          <a:p>
            <a:pPr algn="ctr"/>
            <a:r>
              <a:rPr lang="en-US" altLang="x-none" sz="2400" b="1" dirty="0">
                <a:latin typeface="Arial" panose="020B0604020202020204" pitchFamily="34" charset="0"/>
                <a:ea typeface="+mn-ea"/>
                <a:cs typeface="Arial" panose="020B0604020202020204" pitchFamily="34" charset="0"/>
              </a:rPr>
              <a:t>By: Calvin James Rwambogo &amp; George Roman Msaki</a:t>
            </a:r>
          </a:p>
        </p:txBody>
      </p:sp>
      <p:sp>
        <p:nvSpPr>
          <p:cNvPr id="5" name="TextBox 4"/>
          <p:cNvSpPr txBox="1"/>
          <p:nvPr/>
        </p:nvSpPr>
        <p:spPr>
          <a:xfrm>
            <a:off x="9060872" y="6400800"/>
            <a:ext cx="3131127" cy="368300"/>
          </a:xfrm>
          <a:prstGeom prst="rect">
            <a:avLst/>
          </a:prstGeom>
          <a:noFill/>
        </p:spPr>
        <p:txBody>
          <a:bodyPr wrap="square">
            <a:spAutoFit/>
          </a:bodyPr>
          <a:lstStyle/>
          <a:p>
            <a:pPr algn="ctr"/>
            <a:r>
              <a:rPr lang="en-US" sz="1800" b="1" dirty="0">
                <a:solidFill>
                  <a:schemeClr val="bg1"/>
                </a:solidFill>
                <a:latin typeface="Arial" panose="020B0604020202020204" pitchFamily="34" charset="0"/>
                <a:ea typeface="+mn-ea"/>
                <a:cs typeface="Arial" panose="020B0604020202020204" pitchFamily="34" charset="0"/>
              </a:rPr>
              <a:t>©BRELA 2026</a:t>
            </a:r>
            <a:endParaRPr lang="en-US" sz="1800" dirty="0">
              <a:solidFill>
                <a:schemeClr val="bg1"/>
              </a:solidFill>
            </a:endParaRPr>
          </a:p>
        </p:txBody>
      </p:sp>
      <p:sp>
        <p:nvSpPr>
          <p:cNvPr id="6" name="Title 5"/>
          <p:cNvSpPr>
            <a:spLocks noGrp="1"/>
          </p:cNvSpPr>
          <p:nvPr>
            <p:ph type="title"/>
          </p:nvPr>
        </p:nvSpPr>
        <p:spPr>
          <a:xfrm>
            <a:off x="1820213" y="396240"/>
            <a:ext cx="7535660" cy="2143760"/>
          </a:xfrm>
        </p:spPr>
        <p:txBody>
          <a:bodyPr>
            <a:normAutofit/>
          </a:bodyPr>
          <a:lstStyle/>
          <a:p>
            <a:pPr algn="ctr"/>
            <a:r>
              <a:rPr lang="en-US" sz="3100" b="1" dirty="0">
                <a:solidFill>
                  <a:srgbClr val="C00000"/>
                </a:solidFill>
              </a:rPr>
              <a:t>AFRICA IP REGISTER COORDINATION MEETING IN MAPUTO, MOZAMBIQUE</a:t>
            </a:r>
            <a:br>
              <a:rPr lang="en-US" sz="3100" b="1" dirty="0">
                <a:solidFill>
                  <a:srgbClr val="C00000"/>
                </a:solidFill>
              </a:rPr>
            </a:br>
            <a:endParaRPr lang="en-US" sz="3100" b="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C00000"/>
                </a:solidFill>
              </a:rPr>
              <a:t> </a:t>
            </a:r>
            <a:endParaRPr lang="en-US" dirty="0"/>
          </a:p>
        </p:txBody>
      </p:sp>
      <p:sp>
        <p:nvSpPr>
          <p:cNvPr id="7" name="Content Placeholder 2"/>
          <p:cNvSpPr>
            <a:spLocks noGrp="1"/>
          </p:cNvSpPr>
          <p:nvPr>
            <p:ph sz="half" idx="1"/>
          </p:nvPr>
        </p:nvSpPr>
        <p:spPr>
          <a:xfrm>
            <a:off x="211015" y="1508760"/>
            <a:ext cx="11570677" cy="4215033"/>
          </a:xfrm>
        </p:spPr>
        <p:txBody>
          <a:bodyPr>
            <a:noAutofit/>
          </a:bodyPr>
          <a:lstStyle/>
          <a:p>
            <a:pPr lvl="5" algn="just">
              <a:lnSpc>
                <a:spcPct val="160000"/>
              </a:lnSpc>
              <a:buFont typeface="Wingdings" panose="05000000000000000000" pitchFamily="2" charset="2"/>
              <a:buChar char="q"/>
            </a:pPr>
            <a:endParaRPr lang="en-US" b="1" dirty="0">
              <a:solidFill>
                <a:srgbClr val="0070C0"/>
              </a:solidFill>
              <a:latin typeface="Arial" panose="020B0604020202020204" pitchFamily="34" charset="0"/>
              <a:cs typeface="Arial" panose="020B0604020202020204" pitchFamily="34" charset="0"/>
            </a:endParaRPr>
          </a:p>
          <a:p>
            <a:pPr lvl="5" algn="just">
              <a:lnSpc>
                <a:spcPct val="160000"/>
              </a:lnSpc>
              <a:buFont typeface="Wingdings" panose="05000000000000000000" pitchFamily="2" charset="2"/>
              <a:buChar char="q"/>
            </a:pPr>
            <a:endParaRPr lang="en-US" b="1" dirty="0">
              <a:solidFill>
                <a:srgbClr val="0070C0"/>
              </a:solidFill>
              <a:latin typeface="Arial" panose="020B0604020202020204" pitchFamily="34" charset="0"/>
              <a:cs typeface="Arial" panose="020B0604020202020204" pitchFamily="34" charset="0"/>
            </a:endParaRP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Introduction</a:t>
            </a: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Data quality challenges</a:t>
            </a:r>
          </a:p>
          <a:p>
            <a:pPr lvl="5" algn="just">
              <a:lnSpc>
                <a:spcPct val="160000"/>
              </a:lnSpc>
              <a:buFont typeface="Wingdings" panose="05000000000000000000" pitchFamily="2" charset="2"/>
              <a:buChar char="q"/>
            </a:pPr>
            <a:r>
              <a:rPr lang="en-US" sz="3200" b="1" dirty="0">
                <a:solidFill>
                  <a:srgbClr val="0070C0"/>
                </a:solidFill>
                <a:latin typeface="Arial" panose="020B0604020202020204" pitchFamily="34" charset="0"/>
                <a:cs typeface="Arial" panose="020B0604020202020204" pitchFamily="34" charset="0"/>
              </a:rPr>
              <a:t>Solutions</a:t>
            </a:r>
            <a:endParaRPr lang="en-US" sz="3200" dirty="0">
              <a:latin typeface="Arial" panose="020B0604020202020204" pitchFamily="34" charset="0"/>
              <a:cs typeface="Arial" panose="020B0604020202020204" pitchFamily="34" charset="0"/>
            </a:endParaRPr>
          </a:p>
        </p:txBody>
      </p:sp>
      <p:sp>
        <p:nvSpPr>
          <p:cNvPr id="11" name="Title 1"/>
          <p:cNvSpPr txBox="1"/>
          <p:nvPr/>
        </p:nvSpPr>
        <p:spPr>
          <a:xfrm>
            <a:off x="3154680" y="799465"/>
            <a:ext cx="5269230" cy="7092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lang="en-US" b="1" dirty="0">
                <a:solidFill>
                  <a:srgbClr val="C00000"/>
                </a:solidFill>
                <a:latin typeface="Aptos Display" panose="02110004020202020204"/>
              </a:rPr>
              <a:t>CONTENTS</a:t>
            </a:r>
            <a:endParaRPr kumimoji="0" lang="en-US" sz="4400" b="0" i="0" u="none" strike="noStrike" kern="1200" cap="none" spc="0" normalizeH="0" baseline="0" noProof="0" dirty="0">
              <a:ln>
                <a:noFill/>
              </a:ln>
              <a:solidFill>
                <a:prstClr val="black"/>
              </a:solidFill>
              <a:effectLst/>
              <a:uLnTx/>
              <a:uFillTx/>
              <a:latin typeface="Aptos Display" panose="02110004020202020204"/>
              <a:ea typeface="+mj-ea"/>
              <a:cs typeface="+mj-cs"/>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 calcmode="lin" valueType="num">
                                      <p:cBhvr additive="base">
                                        <p:cTn id="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 calcmode="lin" valueType="num">
                                      <p:cBhvr additive="base">
                                        <p:cTn id="1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13E1B0-0A93-E226-5DB2-A895095DC77C}"/>
              </a:ext>
            </a:extLst>
          </p:cNvPr>
          <p:cNvSpPr>
            <a:spLocks noGrp="1"/>
          </p:cNvSpPr>
          <p:nvPr>
            <p:ph type="title"/>
          </p:nvPr>
        </p:nvSpPr>
        <p:spPr/>
        <p:txBody>
          <a:bodyPr/>
          <a:lstStyle/>
          <a:p>
            <a:pPr algn="ctr"/>
            <a:r>
              <a:rPr lang="en-US" dirty="0">
                <a:solidFill>
                  <a:schemeClr val="tx2">
                    <a:lumMod val="50000"/>
                    <a:lumOff val="50000"/>
                  </a:schemeClr>
                </a:solidFill>
              </a:rPr>
              <a:t>Data Quality Challenges</a:t>
            </a:r>
            <a:endParaRPr lang="aa-ET"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xmlns="" id="{9D4F337D-BBFA-664A-F1A7-FEAE4C9CFC12}"/>
              </a:ext>
            </a:extLst>
          </p:cNvPr>
          <p:cNvSpPr>
            <a:spLocks noGrp="1"/>
          </p:cNvSpPr>
          <p:nvPr>
            <p:ph idx="1"/>
          </p:nvPr>
        </p:nvSpPr>
        <p:spPr>
          <a:xfrm>
            <a:off x="838200" y="1899919"/>
            <a:ext cx="10652760" cy="4277043"/>
          </a:xfrm>
        </p:spPr>
        <p:txBody>
          <a:bodyPr/>
          <a:lstStyle/>
          <a:p>
            <a:pPr algn="just">
              <a:buFont typeface="Wingdings" panose="05000000000000000000" pitchFamily="2" charset="2"/>
              <a:buChar char="v"/>
            </a:pPr>
            <a:r>
              <a:rPr lang="en-US" sz="3200" dirty="0"/>
              <a:t>Inadequate data quality and validation, especially for IP files with applications filed before 2018. The office is planning to conduct an IP files audit to capture data from manual files created before 2018 to IPAS.</a:t>
            </a:r>
          </a:p>
          <a:p>
            <a:pPr marL="0" indent="0" algn="just">
              <a:buNone/>
            </a:pPr>
            <a:endParaRPr lang="en-US" sz="3200" dirty="0"/>
          </a:p>
          <a:p>
            <a:pPr algn="just">
              <a:buFont typeface="Wingdings" panose="05000000000000000000" pitchFamily="2" charset="2"/>
              <a:buChar char="v"/>
            </a:pPr>
            <a:r>
              <a:rPr lang="en-US" sz="3200" dirty="0"/>
              <a:t>Low level of awareness (</a:t>
            </a:r>
            <a:r>
              <a:rPr lang="en-US" sz="3200" i="1" dirty="0"/>
              <a:t>capacity</a:t>
            </a:r>
            <a:r>
              <a:rPr lang="en-US" sz="3200" dirty="0"/>
              <a:t>) on the use of the registration/administration systems, i.e., IPAS and Ms Module</a:t>
            </a:r>
          </a:p>
          <a:p>
            <a:endParaRPr lang="aa-ET" dirty="0"/>
          </a:p>
        </p:txBody>
      </p:sp>
    </p:spTree>
    <p:extLst>
      <p:ext uri="{BB962C8B-B14F-4D97-AF65-F5344CB8AC3E}">
        <p14:creationId xmlns:p14="http://schemas.microsoft.com/office/powerpoint/2010/main" val="951682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50E6CB-7532-C192-0F0D-CC0D2EB80B9E}"/>
              </a:ext>
            </a:extLst>
          </p:cNvPr>
          <p:cNvSpPr>
            <a:spLocks noGrp="1"/>
          </p:cNvSpPr>
          <p:nvPr>
            <p:ph type="title"/>
          </p:nvPr>
        </p:nvSpPr>
        <p:spPr/>
        <p:txBody>
          <a:bodyPr/>
          <a:lstStyle/>
          <a:p>
            <a:pPr algn="ctr"/>
            <a:r>
              <a:rPr lang="en-US" dirty="0">
                <a:solidFill>
                  <a:schemeClr val="tx2">
                    <a:lumMod val="50000"/>
                    <a:lumOff val="50000"/>
                  </a:schemeClr>
                </a:solidFill>
              </a:rPr>
              <a:t>Challenges …</a:t>
            </a:r>
            <a:endParaRPr lang="aa-ET" dirty="0">
              <a:solidFill>
                <a:schemeClr val="tx2">
                  <a:lumMod val="50000"/>
                  <a:lumOff val="50000"/>
                </a:schemeClr>
              </a:solidFill>
            </a:endParaRPr>
          </a:p>
        </p:txBody>
      </p:sp>
      <p:sp>
        <p:nvSpPr>
          <p:cNvPr id="3" name="Content Placeholder 2">
            <a:extLst>
              <a:ext uri="{FF2B5EF4-FFF2-40B4-BE49-F238E27FC236}">
                <a16:creationId xmlns:a16="http://schemas.microsoft.com/office/drawing/2014/main" xmlns="" id="{D92CBBCB-86A1-8E58-F1BE-552ADBE096E6}"/>
              </a:ext>
            </a:extLst>
          </p:cNvPr>
          <p:cNvSpPr>
            <a:spLocks noGrp="1"/>
          </p:cNvSpPr>
          <p:nvPr>
            <p:ph idx="1"/>
          </p:nvPr>
        </p:nvSpPr>
        <p:spPr>
          <a:xfrm>
            <a:off x="838200" y="1483360"/>
            <a:ext cx="10652760" cy="4693603"/>
          </a:xfrm>
        </p:spPr>
        <p:txBody>
          <a:bodyPr/>
          <a:lstStyle/>
          <a:p>
            <a:pPr algn="just">
              <a:buFont typeface="Wingdings" panose="05000000000000000000" pitchFamily="2" charset="2"/>
              <a:buChar char="v"/>
            </a:pPr>
            <a:r>
              <a:rPr lang="en-US" b="1" dirty="0"/>
              <a:t>Fragmented data systems; </a:t>
            </a:r>
            <a:r>
              <a:rPr lang="en-US" dirty="0"/>
              <a:t>Tanzania’s IP system is spread across multiple institutions (e.g., BRELA, copyright bodies, Zanzibar agencies). Each Agency has its own data system.</a:t>
            </a:r>
          </a:p>
          <a:p>
            <a:pPr algn="just">
              <a:buFont typeface="Wingdings" panose="05000000000000000000" pitchFamily="2" charset="2"/>
              <a:buChar char="v"/>
            </a:pPr>
            <a:r>
              <a:rPr lang="en-US" b="1" dirty="0"/>
              <a:t>Limited technical and human capacity</a:t>
            </a:r>
          </a:p>
          <a:p>
            <a:pPr algn="just">
              <a:buFont typeface="Wingdings" panose="05000000000000000000" pitchFamily="2" charset="2"/>
              <a:buChar char="v"/>
            </a:pPr>
            <a:r>
              <a:rPr lang="en-US" b="1" dirty="0"/>
              <a:t>Low utilization of the IP system </a:t>
            </a:r>
            <a:r>
              <a:rPr lang="en-US" b="1"/>
              <a:t>by innovators </a:t>
            </a:r>
            <a:endParaRPr lang="en-US" b="1" dirty="0"/>
          </a:p>
          <a:p>
            <a:pPr marL="0" indent="0">
              <a:buNone/>
            </a:pPr>
            <a:endParaRPr lang="aa-ET" dirty="0"/>
          </a:p>
        </p:txBody>
      </p:sp>
    </p:spTree>
    <p:extLst>
      <p:ext uri="{BB962C8B-B14F-4D97-AF65-F5344CB8AC3E}">
        <p14:creationId xmlns:p14="http://schemas.microsoft.com/office/powerpoint/2010/main" val="1119498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11787" y="3065004"/>
            <a:ext cx="6093912" cy="584775"/>
          </a:xfrm>
          <a:prstGeom prst="rect">
            <a:avLst/>
          </a:prstGeom>
          <a:noFill/>
        </p:spPr>
        <p:txBody>
          <a:bodyPr wrap="square">
            <a:spAutoFit/>
          </a:bodyPr>
          <a:lstStyle/>
          <a:p>
            <a:pPr algn="ctr"/>
            <a:r>
              <a:rPr lang="en-US" sz="3200" b="1" dirty="0">
                <a:solidFill>
                  <a:srgbClr val="002060"/>
                </a:solidFill>
              </a:rPr>
              <a:t>ASANTENI SANA</a:t>
            </a:r>
            <a:endParaRPr lang="en-US"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706</TotalTime>
  <Words>156</Words>
  <Application>Microsoft Office PowerPoint</Application>
  <PresentationFormat>Widescreen</PresentationFormat>
  <Paragraphs>24</Paragraphs>
  <Slides>5</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Aptos</vt:lpstr>
      <vt:lpstr>Aptos Display</vt:lpstr>
      <vt:lpstr>Arial</vt:lpstr>
      <vt:lpstr>Calibri</vt:lpstr>
      <vt:lpstr>Wingdings</vt:lpstr>
      <vt:lpstr>Office Theme</vt:lpstr>
      <vt:lpstr>1_Office Theme</vt:lpstr>
      <vt:lpstr>AFRICA IP REGISTER COORDINATION MEETING IN MAPUTO, MOZAMBIQUE </vt:lpstr>
      <vt:lpstr> </vt:lpstr>
      <vt:lpstr>Data Quality Challenges</vt:lpstr>
      <vt:lpstr>Challenges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Nehemiah Mihayo</dc:creator>
  <cp:lastModifiedBy>Todos</cp:lastModifiedBy>
  <cp:revision>277</cp:revision>
  <cp:lastPrinted>2025-05-28T22:44:00Z</cp:lastPrinted>
  <dcterms:created xsi:type="dcterms:W3CDTF">2025-05-06T07:40:00Z</dcterms:created>
  <dcterms:modified xsi:type="dcterms:W3CDTF">2026-04-21T07:33:19Z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6DB22273ACB8423E84F723D036953B03_12</vt:lpwstr>
  </property>
  <property fmtid="{D5CDD505-2E9C-101B-9397-08002B2CF9AE}" pid="3" name="KSOProductBuildVer">
    <vt:lpwstr>2057-12.2.0.23196</vt:lpwstr>
  </property>
</Properties>
</file>